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17" r:id="rId3"/>
    <p:sldId id="264" r:id="rId4"/>
    <p:sldId id="257" r:id="rId5"/>
    <p:sldId id="261" r:id="rId6"/>
    <p:sldId id="262" r:id="rId7"/>
    <p:sldId id="263" r:id="rId8"/>
    <p:sldId id="259" r:id="rId9"/>
    <p:sldId id="260" r:id="rId10"/>
    <p:sldId id="293" r:id="rId11"/>
    <p:sldId id="258" r:id="rId12"/>
    <p:sldId id="266" r:id="rId13"/>
    <p:sldId id="268" r:id="rId14"/>
    <p:sldId id="275" r:id="rId15"/>
    <p:sldId id="269" r:id="rId16"/>
    <p:sldId id="270" r:id="rId17"/>
    <p:sldId id="271" r:id="rId18"/>
    <p:sldId id="272" r:id="rId19"/>
    <p:sldId id="273" r:id="rId20"/>
    <p:sldId id="274" r:id="rId21"/>
    <p:sldId id="267" r:id="rId22"/>
    <p:sldId id="276" r:id="rId23"/>
    <p:sldId id="277" r:id="rId24"/>
    <p:sldId id="278" r:id="rId25"/>
    <p:sldId id="279" r:id="rId26"/>
    <p:sldId id="280" r:id="rId27"/>
    <p:sldId id="282" r:id="rId28"/>
    <p:sldId id="284" r:id="rId29"/>
    <p:sldId id="281" r:id="rId30"/>
    <p:sldId id="283" r:id="rId31"/>
    <p:sldId id="285" r:id="rId32"/>
    <p:sldId id="286" r:id="rId33"/>
    <p:sldId id="287" r:id="rId34"/>
    <p:sldId id="288" r:id="rId35"/>
    <p:sldId id="289" r:id="rId36"/>
    <p:sldId id="290" r:id="rId37"/>
    <p:sldId id="291" r:id="rId38"/>
    <p:sldId id="292" r:id="rId39"/>
    <p:sldId id="294" r:id="rId40"/>
    <p:sldId id="295" r:id="rId41"/>
    <p:sldId id="296" r:id="rId42"/>
    <p:sldId id="297" r:id="rId43"/>
    <p:sldId id="298" r:id="rId44"/>
    <p:sldId id="299" r:id="rId45"/>
    <p:sldId id="300" r:id="rId46"/>
    <p:sldId id="301" r:id="rId47"/>
    <p:sldId id="303" r:id="rId48"/>
    <p:sldId id="304" r:id="rId49"/>
    <p:sldId id="315" r:id="rId50"/>
    <p:sldId id="305" r:id="rId51"/>
    <p:sldId id="307" r:id="rId52"/>
    <p:sldId id="308" r:id="rId53"/>
    <p:sldId id="309" r:id="rId54"/>
    <p:sldId id="310" r:id="rId55"/>
    <p:sldId id="312" r:id="rId56"/>
    <p:sldId id="313" r:id="rId57"/>
    <p:sldId id="314" r:id="rId58"/>
    <p:sldId id="316" r:id="rId59"/>
    <p:sldId id="317" r:id="rId60"/>
    <p:sldId id="306" r:id="rId61"/>
    <p:sldId id="311" r:id="rId62"/>
    <p:sldId id="318" r:id="rId63"/>
    <p:sldId id="319" r:id="rId64"/>
    <p:sldId id="320" r:id="rId65"/>
    <p:sldId id="321" r:id="rId66"/>
    <p:sldId id="324" r:id="rId67"/>
    <p:sldId id="327" r:id="rId68"/>
    <p:sldId id="322" r:id="rId69"/>
    <p:sldId id="329" r:id="rId70"/>
    <p:sldId id="323" r:id="rId71"/>
    <p:sldId id="330" r:id="rId72"/>
    <p:sldId id="325" r:id="rId73"/>
    <p:sldId id="326" r:id="rId74"/>
    <p:sldId id="328" r:id="rId75"/>
    <p:sldId id="331" r:id="rId76"/>
    <p:sldId id="332" r:id="rId77"/>
    <p:sldId id="333" r:id="rId78"/>
    <p:sldId id="334" r:id="rId79"/>
    <p:sldId id="335" r:id="rId80"/>
    <p:sldId id="336" r:id="rId81"/>
    <p:sldId id="337" r:id="rId82"/>
    <p:sldId id="338" r:id="rId83"/>
    <p:sldId id="339" r:id="rId84"/>
    <p:sldId id="341" r:id="rId85"/>
    <p:sldId id="340" r:id="rId86"/>
    <p:sldId id="342" r:id="rId87"/>
    <p:sldId id="343" r:id="rId88"/>
    <p:sldId id="344" r:id="rId89"/>
    <p:sldId id="345" r:id="rId90"/>
    <p:sldId id="346" r:id="rId91"/>
    <p:sldId id="347" r:id="rId92"/>
    <p:sldId id="348" r:id="rId93"/>
    <p:sldId id="349" r:id="rId94"/>
    <p:sldId id="350" r:id="rId95"/>
    <p:sldId id="351" r:id="rId96"/>
    <p:sldId id="352" r:id="rId97"/>
    <p:sldId id="354" r:id="rId98"/>
    <p:sldId id="355" r:id="rId99"/>
    <p:sldId id="356" r:id="rId100"/>
    <p:sldId id="357" r:id="rId101"/>
    <p:sldId id="358" r:id="rId102"/>
    <p:sldId id="360" r:id="rId103"/>
    <p:sldId id="361" r:id="rId104"/>
    <p:sldId id="362" r:id="rId105"/>
    <p:sldId id="363" r:id="rId106"/>
    <p:sldId id="364" r:id="rId107"/>
    <p:sldId id="365" r:id="rId108"/>
    <p:sldId id="353" r:id="rId109"/>
    <p:sldId id="359" r:id="rId110"/>
    <p:sldId id="366" r:id="rId111"/>
    <p:sldId id="367" r:id="rId112"/>
    <p:sldId id="368" r:id="rId113"/>
    <p:sldId id="369" r:id="rId114"/>
    <p:sldId id="370" r:id="rId115"/>
    <p:sldId id="371" r:id="rId116"/>
    <p:sldId id="373" r:id="rId117"/>
    <p:sldId id="372" r:id="rId118"/>
    <p:sldId id="374" r:id="rId119"/>
    <p:sldId id="375" r:id="rId120"/>
    <p:sldId id="378" r:id="rId121"/>
    <p:sldId id="379" r:id="rId122"/>
    <p:sldId id="380" r:id="rId123"/>
    <p:sldId id="381" r:id="rId124"/>
    <p:sldId id="382" r:id="rId125"/>
    <p:sldId id="383" r:id="rId126"/>
    <p:sldId id="384" r:id="rId127"/>
    <p:sldId id="386" r:id="rId128"/>
    <p:sldId id="377" r:id="rId129"/>
    <p:sldId id="385" r:id="rId130"/>
    <p:sldId id="387" r:id="rId131"/>
    <p:sldId id="388" r:id="rId132"/>
    <p:sldId id="390" r:id="rId133"/>
    <p:sldId id="391" r:id="rId134"/>
    <p:sldId id="392" r:id="rId135"/>
    <p:sldId id="393" r:id="rId136"/>
    <p:sldId id="394" r:id="rId137"/>
    <p:sldId id="395" r:id="rId138"/>
    <p:sldId id="396" r:id="rId139"/>
    <p:sldId id="398" r:id="rId140"/>
    <p:sldId id="399" r:id="rId141"/>
    <p:sldId id="400" r:id="rId142"/>
    <p:sldId id="401" r:id="rId143"/>
    <p:sldId id="402" r:id="rId144"/>
    <p:sldId id="403" r:id="rId145"/>
    <p:sldId id="389" r:id="rId146"/>
    <p:sldId id="397" r:id="rId147"/>
    <p:sldId id="404" r:id="rId148"/>
    <p:sldId id="405" r:id="rId149"/>
    <p:sldId id="406" r:id="rId150"/>
    <p:sldId id="407" r:id="rId151"/>
    <p:sldId id="408" r:id="rId152"/>
    <p:sldId id="409" r:id="rId153"/>
    <p:sldId id="410" r:id="rId154"/>
    <p:sldId id="411" r:id="rId155"/>
    <p:sldId id="412" r:id="rId156"/>
    <p:sldId id="413" r:id="rId157"/>
    <p:sldId id="414" r:id="rId158"/>
    <p:sldId id="415" r:id="rId159"/>
    <p:sldId id="416" r:id="rId1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 M" initials="MM" lastIdx="1" clrIdx="0">
    <p:extLst>
      <p:ext uri="{19B8F6BF-5375-455C-9EA6-DF929625EA0E}">
        <p15:presenceInfo xmlns:p15="http://schemas.microsoft.com/office/powerpoint/2012/main" userId="M 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61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3-04T12:09:18.960" idx="1">
    <p:pos x="10" y="10"/>
    <p:text/>
    <p:extLst>
      <p:ext uri="{C676402C-5697-4E1C-873F-D02D1690AC5C}">
        <p15:threadingInfo xmlns:p15="http://schemas.microsoft.com/office/powerpoint/2012/main" timeZoneBias="-1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8B573-20BE-494A-B964-479EE371AF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E2C6AE-D57A-4481-96DA-29B2743A8B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DCEEFC-1409-45D4-BF15-A7111C7061C8}"/>
              </a:ext>
            </a:extLst>
          </p:cNvPr>
          <p:cNvSpPr>
            <a:spLocks noGrp="1"/>
          </p:cNvSpPr>
          <p:nvPr>
            <p:ph type="dt" sz="half" idx="10"/>
          </p:nvPr>
        </p:nvSpPr>
        <p:spPr/>
        <p:txBody>
          <a:bodyPr/>
          <a:lstStyle/>
          <a:p>
            <a:fld id="{B00F13FB-554D-4C15-BDBA-429E5FF36C51}" type="datetimeFigureOut">
              <a:rPr lang="en-US" smtClean="0"/>
              <a:t>3/13/2024</a:t>
            </a:fld>
            <a:endParaRPr lang="en-US"/>
          </a:p>
        </p:txBody>
      </p:sp>
      <p:sp>
        <p:nvSpPr>
          <p:cNvPr id="5" name="Footer Placeholder 4">
            <a:extLst>
              <a:ext uri="{FF2B5EF4-FFF2-40B4-BE49-F238E27FC236}">
                <a16:creationId xmlns:a16="http://schemas.microsoft.com/office/drawing/2014/main" id="{8750C9BF-6174-44F9-B4C8-F8FEC9CADD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4C67B6-72A1-463D-9EE7-22AD8AB4BE6D}"/>
              </a:ext>
            </a:extLst>
          </p:cNvPr>
          <p:cNvSpPr>
            <a:spLocks noGrp="1"/>
          </p:cNvSpPr>
          <p:nvPr>
            <p:ph type="sldNum" sz="quarter" idx="12"/>
          </p:nvPr>
        </p:nvSpPr>
        <p:spPr/>
        <p:txBody>
          <a:bodyPr/>
          <a:lstStyle/>
          <a:p>
            <a:fld id="{E7B39C08-2728-4732-9119-69A03EC808E5}" type="slidenum">
              <a:rPr lang="en-US" smtClean="0"/>
              <a:t>‹#›</a:t>
            </a:fld>
            <a:endParaRPr lang="en-US"/>
          </a:p>
        </p:txBody>
      </p:sp>
    </p:spTree>
    <p:extLst>
      <p:ext uri="{BB962C8B-B14F-4D97-AF65-F5344CB8AC3E}">
        <p14:creationId xmlns:p14="http://schemas.microsoft.com/office/powerpoint/2010/main" val="214808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91FC0-FF89-41E2-94A7-CECFCBBEA5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CDA04D-EDF1-4FB6-B62E-6AD5D5C391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E54F33-4D79-4E02-AB42-EFD8599AFDC6}"/>
              </a:ext>
            </a:extLst>
          </p:cNvPr>
          <p:cNvSpPr>
            <a:spLocks noGrp="1"/>
          </p:cNvSpPr>
          <p:nvPr>
            <p:ph type="dt" sz="half" idx="10"/>
          </p:nvPr>
        </p:nvSpPr>
        <p:spPr/>
        <p:txBody>
          <a:bodyPr/>
          <a:lstStyle/>
          <a:p>
            <a:fld id="{B00F13FB-554D-4C15-BDBA-429E5FF36C51}" type="datetimeFigureOut">
              <a:rPr lang="en-US" smtClean="0"/>
              <a:t>3/13/2024</a:t>
            </a:fld>
            <a:endParaRPr lang="en-US"/>
          </a:p>
        </p:txBody>
      </p:sp>
      <p:sp>
        <p:nvSpPr>
          <p:cNvPr id="5" name="Footer Placeholder 4">
            <a:extLst>
              <a:ext uri="{FF2B5EF4-FFF2-40B4-BE49-F238E27FC236}">
                <a16:creationId xmlns:a16="http://schemas.microsoft.com/office/drawing/2014/main" id="{FEB6B44A-F776-401B-B645-9E88F4BC0C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90A1A-8C57-4EA0-B22D-B24921EEC8B3}"/>
              </a:ext>
            </a:extLst>
          </p:cNvPr>
          <p:cNvSpPr>
            <a:spLocks noGrp="1"/>
          </p:cNvSpPr>
          <p:nvPr>
            <p:ph type="sldNum" sz="quarter" idx="12"/>
          </p:nvPr>
        </p:nvSpPr>
        <p:spPr/>
        <p:txBody>
          <a:bodyPr/>
          <a:lstStyle/>
          <a:p>
            <a:fld id="{E7B39C08-2728-4732-9119-69A03EC808E5}" type="slidenum">
              <a:rPr lang="en-US" smtClean="0"/>
              <a:t>‹#›</a:t>
            </a:fld>
            <a:endParaRPr lang="en-US"/>
          </a:p>
        </p:txBody>
      </p:sp>
    </p:spTree>
    <p:extLst>
      <p:ext uri="{BB962C8B-B14F-4D97-AF65-F5344CB8AC3E}">
        <p14:creationId xmlns:p14="http://schemas.microsoft.com/office/powerpoint/2010/main" val="834645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A3CFE-B340-4AF7-9797-839487C45A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DA59B5-A12B-414D-BD3E-C649ED9232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A08A62-B097-49A5-A826-0DB8631E529B}"/>
              </a:ext>
            </a:extLst>
          </p:cNvPr>
          <p:cNvSpPr>
            <a:spLocks noGrp="1"/>
          </p:cNvSpPr>
          <p:nvPr>
            <p:ph type="dt" sz="half" idx="10"/>
          </p:nvPr>
        </p:nvSpPr>
        <p:spPr/>
        <p:txBody>
          <a:bodyPr/>
          <a:lstStyle/>
          <a:p>
            <a:fld id="{B00F13FB-554D-4C15-BDBA-429E5FF36C51}" type="datetimeFigureOut">
              <a:rPr lang="en-US" smtClean="0"/>
              <a:t>3/13/2024</a:t>
            </a:fld>
            <a:endParaRPr lang="en-US"/>
          </a:p>
        </p:txBody>
      </p:sp>
      <p:sp>
        <p:nvSpPr>
          <p:cNvPr id="5" name="Footer Placeholder 4">
            <a:extLst>
              <a:ext uri="{FF2B5EF4-FFF2-40B4-BE49-F238E27FC236}">
                <a16:creationId xmlns:a16="http://schemas.microsoft.com/office/drawing/2014/main" id="{46728BF4-4671-4430-824C-E317ECFBFC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5D6412-FF95-45C1-AEDE-2FEC7A7BDCD1}"/>
              </a:ext>
            </a:extLst>
          </p:cNvPr>
          <p:cNvSpPr>
            <a:spLocks noGrp="1"/>
          </p:cNvSpPr>
          <p:nvPr>
            <p:ph type="sldNum" sz="quarter" idx="12"/>
          </p:nvPr>
        </p:nvSpPr>
        <p:spPr/>
        <p:txBody>
          <a:bodyPr/>
          <a:lstStyle/>
          <a:p>
            <a:fld id="{E7B39C08-2728-4732-9119-69A03EC808E5}" type="slidenum">
              <a:rPr lang="en-US" smtClean="0"/>
              <a:t>‹#›</a:t>
            </a:fld>
            <a:endParaRPr lang="en-US"/>
          </a:p>
        </p:txBody>
      </p:sp>
    </p:spTree>
    <p:extLst>
      <p:ext uri="{BB962C8B-B14F-4D97-AF65-F5344CB8AC3E}">
        <p14:creationId xmlns:p14="http://schemas.microsoft.com/office/powerpoint/2010/main" val="3252591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7F316-CA93-4D5F-9D28-7D72E31C68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A88ACE-FE7C-48EE-8AB2-0DF3D0AA3D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A48178-97AF-4CF8-A5A8-639A43082C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41492C-F0BB-43DE-95E2-7EB805E28036}"/>
              </a:ext>
            </a:extLst>
          </p:cNvPr>
          <p:cNvSpPr>
            <a:spLocks noGrp="1"/>
          </p:cNvSpPr>
          <p:nvPr>
            <p:ph type="dt" sz="half" idx="10"/>
          </p:nvPr>
        </p:nvSpPr>
        <p:spPr/>
        <p:txBody>
          <a:bodyPr/>
          <a:lstStyle/>
          <a:p>
            <a:fld id="{B00F13FB-554D-4C15-BDBA-429E5FF36C51}" type="datetimeFigureOut">
              <a:rPr lang="en-US" smtClean="0"/>
              <a:t>3/13/2024</a:t>
            </a:fld>
            <a:endParaRPr lang="en-US"/>
          </a:p>
        </p:txBody>
      </p:sp>
      <p:sp>
        <p:nvSpPr>
          <p:cNvPr id="6" name="Footer Placeholder 5">
            <a:extLst>
              <a:ext uri="{FF2B5EF4-FFF2-40B4-BE49-F238E27FC236}">
                <a16:creationId xmlns:a16="http://schemas.microsoft.com/office/drawing/2014/main" id="{B11EB788-42E2-4586-8737-6490E656DE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6C8085-043A-4F67-BA8C-114AB62A39C3}"/>
              </a:ext>
            </a:extLst>
          </p:cNvPr>
          <p:cNvSpPr>
            <a:spLocks noGrp="1"/>
          </p:cNvSpPr>
          <p:nvPr>
            <p:ph type="sldNum" sz="quarter" idx="12"/>
          </p:nvPr>
        </p:nvSpPr>
        <p:spPr/>
        <p:txBody>
          <a:bodyPr/>
          <a:lstStyle/>
          <a:p>
            <a:fld id="{E7B39C08-2728-4732-9119-69A03EC808E5}" type="slidenum">
              <a:rPr lang="en-US" smtClean="0"/>
              <a:t>‹#›</a:t>
            </a:fld>
            <a:endParaRPr lang="en-US"/>
          </a:p>
        </p:txBody>
      </p:sp>
    </p:spTree>
    <p:extLst>
      <p:ext uri="{BB962C8B-B14F-4D97-AF65-F5344CB8AC3E}">
        <p14:creationId xmlns:p14="http://schemas.microsoft.com/office/powerpoint/2010/main" val="3261110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8EEC8-D267-4541-8E91-5E82E1DE37F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F85B662-08EA-40FD-AD7E-B87DFAE156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BF2B87-2BFE-4FF8-BCD8-719050AD9E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679877-C884-4DA4-BEDE-53D4B442B7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F58EAF-5E77-427F-BB32-250D607F54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74EC06-0BAA-4500-8409-90CB7D1AED2E}"/>
              </a:ext>
            </a:extLst>
          </p:cNvPr>
          <p:cNvSpPr>
            <a:spLocks noGrp="1"/>
          </p:cNvSpPr>
          <p:nvPr>
            <p:ph type="dt" sz="half" idx="10"/>
          </p:nvPr>
        </p:nvSpPr>
        <p:spPr/>
        <p:txBody>
          <a:bodyPr/>
          <a:lstStyle/>
          <a:p>
            <a:fld id="{B00F13FB-554D-4C15-BDBA-429E5FF36C51}" type="datetimeFigureOut">
              <a:rPr lang="en-US" smtClean="0"/>
              <a:t>3/13/2024</a:t>
            </a:fld>
            <a:endParaRPr lang="en-US"/>
          </a:p>
        </p:txBody>
      </p:sp>
      <p:sp>
        <p:nvSpPr>
          <p:cNvPr id="8" name="Footer Placeholder 7">
            <a:extLst>
              <a:ext uri="{FF2B5EF4-FFF2-40B4-BE49-F238E27FC236}">
                <a16:creationId xmlns:a16="http://schemas.microsoft.com/office/drawing/2014/main" id="{FB0D0D8B-89ED-4459-932E-BE6AA798ACD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1D4750A-65F2-4963-894B-4DAB1F9105E8}"/>
              </a:ext>
            </a:extLst>
          </p:cNvPr>
          <p:cNvSpPr>
            <a:spLocks noGrp="1"/>
          </p:cNvSpPr>
          <p:nvPr>
            <p:ph type="sldNum" sz="quarter" idx="12"/>
          </p:nvPr>
        </p:nvSpPr>
        <p:spPr/>
        <p:txBody>
          <a:bodyPr/>
          <a:lstStyle/>
          <a:p>
            <a:fld id="{E7B39C08-2728-4732-9119-69A03EC808E5}" type="slidenum">
              <a:rPr lang="en-US" smtClean="0"/>
              <a:t>‹#›</a:t>
            </a:fld>
            <a:endParaRPr lang="en-US"/>
          </a:p>
        </p:txBody>
      </p:sp>
    </p:spTree>
    <p:extLst>
      <p:ext uri="{BB962C8B-B14F-4D97-AF65-F5344CB8AC3E}">
        <p14:creationId xmlns:p14="http://schemas.microsoft.com/office/powerpoint/2010/main" val="345711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5C83E-3AD1-4619-B2C8-A6EB52C27B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DF9D898-E490-4B0F-A94A-C698B67ED7D9}"/>
              </a:ext>
            </a:extLst>
          </p:cNvPr>
          <p:cNvSpPr>
            <a:spLocks noGrp="1"/>
          </p:cNvSpPr>
          <p:nvPr>
            <p:ph type="dt" sz="half" idx="10"/>
          </p:nvPr>
        </p:nvSpPr>
        <p:spPr/>
        <p:txBody>
          <a:bodyPr/>
          <a:lstStyle/>
          <a:p>
            <a:fld id="{B00F13FB-554D-4C15-BDBA-429E5FF36C51}" type="datetimeFigureOut">
              <a:rPr lang="en-US" smtClean="0"/>
              <a:t>3/13/2024</a:t>
            </a:fld>
            <a:endParaRPr lang="en-US"/>
          </a:p>
        </p:txBody>
      </p:sp>
      <p:sp>
        <p:nvSpPr>
          <p:cNvPr id="4" name="Footer Placeholder 3">
            <a:extLst>
              <a:ext uri="{FF2B5EF4-FFF2-40B4-BE49-F238E27FC236}">
                <a16:creationId xmlns:a16="http://schemas.microsoft.com/office/drawing/2014/main" id="{CA1CDCF4-C915-40A9-9290-5E1D38FA21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5AA794-8375-4FB8-9157-DC4FBD8B64A4}"/>
              </a:ext>
            </a:extLst>
          </p:cNvPr>
          <p:cNvSpPr>
            <a:spLocks noGrp="1"/>
          </p:cNvSpPr>
          <p:nvPr>
            <p:ph type="sldNum" sz="quarter" idx="12"/>
          </p:nvPr>
        </p:nvSpPr>
        <p:spPr/>
        <p:txBody>
          <a:bodyPr/>
          <a:lstStyle/>
          <a:p>
            <a:fld id="{E7B39C08-2728-4732-9119-69A03EC808E5}" type="slidenum">
              <a:rPr lang="en-US" smtClean="0"/>
              <a:t>‹#›</a:t>
            </a:fld>
            <a:endParaRPr lang="en-US"/>
          </a:p>
        </p:txBody>
      </p:sp>
    </p:spTree>
    <p:extLst>
      <p:ext uri="{BB962C8B-B14F-4D97-AF65-F5344CB8AC3E}">
        <p14:creationId xmlns:p14="http://schemas.microsoft.com/office/powerpoint/2010/main" val="38398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74D9E5-F01A-403A-95A5-E1C45FD231EE}"/>
              </a:ext>
            </a:extLst>
          </p:cNvPr>
          <p:cNvSpPr>
            <a:spLocks noGrp="1"/>
          </p:cNvSpPr>
          <p:nvPr>
            <p:ph type="dt" sz="half" idx="10"/>
          </p:nvPr>
        </p:nvSpPr>
        <p:spPr/>
        <p:txBody>
          <a:bodyPr/>
          <a:lstStyle/>
          <a:p>
            <a:fld id="{B00F13FB-554D-4C15-BDBA-429E5FF36C51}" type="datetimeFigureOut">
              <a:rPr lang="en-US" smtClean="0"/>
              <a:t>3/13/2024</a:t>
            </a:fld>
            <a:endParaRPr lang="en-US"/>
          </a:p>
        </p:txBody>
      </p:sp>
      <p:sp>
        <p:nvSpPr>
          <p:cNvPr id="3" name="Footer Placeholder 2">
            <a:extLst>
              <a:ext uri="{FF2B5EF4-FFF2-40B4-BE49-F238E27FC236}">
                <a16:creationId xmlns:a16="http://schemas.microsoft.com/office/drawing/2014/main" id="{D917FD37-049C-4064-BC17-DBB74D98A9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CE7E92-09AE-403F-B73D-497F9FB4A87E}"/>
              </a:ext>
            </a:extLst>
          </p:cNvPr>
          <p:cNvSpPr>
            <a:spLocks noGrp="1"/>
          </p:cNvSpPr>
          <p:nvPr>
            <p:ph type="sldNum" sz="quarter" idx="12"/>
          </p:nvPr>
        </p:nvSpPr>
        <p:spPr/>
        <p:txBody>
          <a:bodyPr/>
          <a:lstStyle/>
          <a:p>
            <a:fld id="{E7B39C08-2728-4732-9119-69A03EC808E5}" type="slidenum">
              <a:rPr lang="en-US" smtClean="0"/>
              <a:t>‹#›</a:t>
            </a:fld>
            <a:endParaRPr lang="en-US"/>
          </a:p>
        </p:txBody>
      </p:sp>
    </p:spTree>
    <p:extLst>
      <p:ext uri="{BB962C8B-B14F-4D97-AF65-F5344CB8AC3E}">
        <p14:creationId xmlns:p14="http://schemas.microsoft.com/office/powerpoint/2010/main" val="3489367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D4145-638A-4DDB-AFE3-FEF1484608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CD0295-BDCC-4AB6-9D35-219F0193DF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401F4B-E825-44AB-917D-A054E00227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3D3040-8272-4302-81AC-C821466BF774}"/>
              </a:ext>
            </a:extLst>
          </p:cNvPr>
          <p:cNvSpPr>
            <a:spLocks noGrp="1"/>
          </p:cNvSpPr>
          <p:nvPr>
            <p:ph type="dt" sz="half" idx="10"/>
          </p:nvPr>
        </p:nvSpPr>
        <p:spPr/>
        <p:txBody>
          <a:bodyPr/>
          <a:lstStyle/>
          <a:p>
            <a:fld id="{B00F13FB-554D-4C15-BDBA-429E5FF36C51}" type="datetimeFigureOut">
              <a:rPr lang="en-US" smtClean="0"/>
              <a:t>3/13/2024</a:t>
            </a:fld>
            <a:endParaRPr lang="en-US"/>
          </a:p>
        </p:txBody>
      </p:sp>
      <p:sp>
        <p:nvSpPr>
          <p:cNvPr id="6" name="Footer Placeholder 5">
            <a:extLst>
              <a:ext uri="{FF2B5EF4-FFF2-40B4-BE49-F238E27FC236}">
                <a16:creationId xmlns:a16="http://schemas.microsoft.com/office/drawing/2014/main" id="{64C09D92-201F-477A-BAF3-4B7568DCDC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85EAB2-2E7E-4885-93FC-469D355F2C1F}"/>
              </a:ext>
            </a:extLst>
          </p:cNvPr>
          <p:cNvSpPr>
            <a:spLocks noGrp="1"/>
          </p:cNvSpPr>
          <p:nvPr>
            <p:ph type="sldNum" sz="quarter" idx="12"/>
          </p:nvPr>
        </p:nvSpPr>
        <p:spPr/>
        <p:txBody>
          <a:bodyPr/>
          <a:lstStyle/>
          <a:p>
            <a:fld id="{E7B39C08-2728-4732-9119-69A03EC808E5}" type="slidenum">
              <a:rPr lang="en-US" smtClean="0"/>
              <a:t>‹#›</a:t>
            </a:fld>
            <a:endParaRPr lang="en-US"/>
          </a:p>
        </p:txBody>
      </p:sp>
    </p:spTree>
    <p:extLst>
      <p:ext uri="{BB962C8B-B14F-4D97-AF65-F5344CB8AC3E}">
        <p14:creationId xmlns:p14="http://schemas.microsoft.com/office/powerpoint/2010/main" val="841511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CD33-2505-4770-94E0-E79CBC173D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87FA68-E7D0-4B87-9241-E05656A2EE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00B748-49B1-4C4A-9140-A9B19F72AB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16116F-A7D0-45D8-BCA0-C172089B982E}"/>
              </a:ext>
            </a:extLst>
          </p:cNvPr>
          <p:cNvSpPr>
            <a:spLocks noGrp="1"/>
          </p:cNvSpPr>
          <p:nvPr>
            <p:ph type="dt" sz="half" idx="10"/>
          </p:nvPr>
        </p:nvSpPr>
        <p:spPr/>
        <p:txBody>
          <a:bodyPr/>
          <a:lstStyle/>
          <a:p>
            <a:fld id="{B00F13FB-554D-4C15-BDBA-429E5FF36C51}" type="datetimeFigureOut">
              <a:rPr lang="en-US" smtClean="0"/>
              <a:t>3/13/2024</a:t>
            </a:fld>
            <a:endParaRPr lang="en-US"/>
          </a:p>
        </p:txBody>
      </p:sp>
      <p:sp>
        <p:nvSpPr>
          <p:cNvPr id="6" name="Footer Placeholder 5">
            <a:extLst>
              <a:ext uri="{FF2B5EF4-FFF2-40B4-BE49-F238E27FC236}">
                <a16:creationId xmlns:a16="http://schemas.microsoft.com/office/drawing/2014/main" id="{4055C5FE-A899-4182-9C06-CC73688777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75DE2F-F481-4112-A94E-46A767FA4F39}"/>
              </a:ext>
            </a:extLst>
          </p:cNvPr>
          <p:cNvSpPr>
            <a:spLocks noGrp="1"/>
          </p:cNvSpPr>
          <p:nvPr>
            <p:ph type="sldNum" sz="quarter" idx="12"/>
          </p:nvPr>
        </p:nvSpPr>
        <p:spPr/>
        <p:txBody>
          <a:bodyPr/>
          <a:lstStyle/>
          <a:p>
            <a:fld id="{E7B39C08-2728-4732-9119-69A03EC808E5}" type="slidenum">
              <a:rPr lang="en-US" smtClean="0"/>
              <a:t>‹#›</a:t>
            </a:fld>
            <a:endParaRPr lang="en-US"/>
          </a:p>
        </p:txBody>
      </p:sp>
    </p:spTree>
    <p:extLst>
      <p:ext uri="{BB962C8B-B14F-4D97-AF65-F5344CB8AC3E}">
        <p14:creationId xmlns:p14="http://schemas.microsoft.com/office/powerpoint/2010/main" val="3030984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4118D-0C84-44D2-B281-4DCB1B5F85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077567-7F63-49BD-8BE5-77F537B4C1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DDD35A-5710-4B05-AE83-A8C09D8DBC9F}"/>
              </a:ext>
            </a:extLst>
          </p:cNvPr>
          <p:cNvSpPr>
            <a:spLocks noGrp="1"/>
          </p:cNvSpPr>
          <p:nvPr>
            <p:ph type="dt" sz="half" idx="10"/>
          </p:nvPr>
        </p:nvSpPr>
        <p:spPr/>
        <p:txBody>
          <a:bodyPr/>
          <a:lstStyle/>
          <a:p>
            <a:fld id="{B00F13FB-554D-4C15-BDBA-429E5FF36C51}" type="datetimeFigureOut">
              <a:rPr lang="en-US" smtClean="0"/>
              <a:t>3/13/2024</a:t>
            </a:fld>
            <a:endParaRPr lang="en-US"/>
          </a:p>
        </p:txBody>
      </p:sp>
      <p:sp>
        <p:nvSpPr>
          <p:cNvPr id="5" name="Footer Placeholder 4">
            <a:extLst>
              <a:ext uri="{FF2B5EF4-FFF2-40B4-BE49-F238E27FC236}">
                <a16:creationId xmlns:a16="http://schemas.microsoft.com/office/drawing/2014/main" id="{D6595051-D367-46B1-A1E4-DC224B1304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BC8144-E3DF-491A-AFC8-BA7EE5D155F0}"/>
              </a:ext>
            </a:extLst>
          </p:cNvPr>
          <p:cNvSpPr>
            <a:spLocks noGrp="1"/>
          </p:cNvSpPr>
          <p:nvPr>
            <p:ph type="sldNum" sz="quarter" idx="12"/>
          </p:nvPr>
        </p:nvSpPr>
        <p:spPr/>
        <p:txBody>
          <a:bodyPr/>
          <a:lstStyle/>
          <a:p>
            <a:fld id="{E7B39C08-2728-4732-9119-69A03EC808E5}" type="slidenum">
              <a:rPr lang="en-US" smtClean="0"/>
              <a:t>‹#›</a:t>
            </a:fld>
            <a:endParaRPr lang="en-US"/>
          </a:p>
        </p:txBody>
      </p:sp>
    </p:spTree>
    <p:extLst>
      <p:ext uri="{BB962C8B-B14F-4D97-AF65-F5344CB8AC3E}">
        <p14:creationId xmlns:p14="http://schemas.microsoft.com/office/powerpoint/2010/main" val="1090976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01E368-109D-462E-B960-83CE528EFA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064D42-CDCD-4070-A719-D4C4BB5648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DD896E-4915-4D8F-86CC-F708F852D415}"/>
              </a:ext>
            </a:extLst>
          </p:cNvPr>
          <p:cNvSpPr>
            <a:spLocks noGrp="1"/>
          </p:cNvSpPr>
          <p:nvPr>
            <p:ph type="dt" sz="half" idx="10"/>
          </p:nvPr>
        </p:nvSpPr>
        <p:spPr/>
        <p:txBody>
          <a:bodyPr/>
          <a:lstStyle/>
          <a:p>
            <a:fld id="{B00F13FB-554D-4C15-BDBA-429E5FF36C51}" type="datetimeFigureOut">
              <a:rPr lang="en-US" smtClean="0"/>
              <a:t>3/13/2024</a:t>
            </a:fld>
            <a:endParaRPr lang="en-US"/>
          </a:p>
        </p:txBody>
      </p:sp>
      <p:sp>
        <p:nvSpPr>
          <p:cNvPr id="5" name="Footer Placeholder 4">
            <a:extLst>
              <a:ext uri="{FF2B5EF4-FFF2-40B4-BE49-F238E27FC236}">
                <a16:creationId xmlns:a16="http://schemas.microsoft.com/office/drawing/2014/main" id="{0A2FF868-D55C-481A-98B8-279D04CA42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F1945-8BB4-43A8-BAF8-62FC7BF07033}"/>
              </a:ext>
            </a:extLst>
          </p:cNvPr>
          <p:cNvSpPr>
            <a:spLocks noGrp="1"/>
          </p:cNvSpPr>
          <p:nvPr>
            <p:ph type="sldNum" sz="quarter" idx="12"/>
          </p:nvPr>
        </p:nvSpPr>
        <p:spPr/>
        <p:txBody>
          <a:bodyPr/>
          <a:lstStyle/>
          <a:p>
            <a:fld id="{E7B39C08-2728-4732-9119-69A03EC808E5}" type="slidenum">
              <a:rPr lang="en-US" smtClean="0"/>
              <a:t>‹#›</a:t>
            </a:fld>
            <a:endParaRPr lang="en-US"/>
          </a:p>
        </p:txBody>
      </p:sp>
    </p:spTree>
    <p:extLst>
      <p:ext uri="{BB962C8B-B14F-4D97-AF65-F5344CB8AC3E}">
        <p14:creationId xmlns:p14="http://schemas.microsoft.com/office/powerpoint/2010/main" val="180131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C88C5C-FDF6-4684-B69B-D09C84173B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911BFA-2840-4AD8-A6CF-19F41EA52C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434FE7-9F0F-48F5-81C5-389174E10E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0F13FB-554D-4C15-BDBA-429E5FF36C51}" type="datetimeFigureOut">
              <a:rPr lang="en-US" smtClean="0"/>
              <a:t>3/13/2024</a:t>
            </a:fld>
            <a:endParaRPr lang="en-US"/>
          </a:p>
        </p:txBody>
      </p:sp>
      <p:sp>
        <p:nvSpPr>
          <p:cNvPr id="5" name="Footer Placeholder 4">
            <a:extLst>
              <a:ext uri="{FF2B5EF4-FFF2-40B4-BE49-F238E27FC236}">
                <a16:creationId xmlns:a16="http://schemas.microsoft.com/office/drawing/2014/main" id="{EC1EADF9-A0A2-42DC-9D8D-1AC8A66FBB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605CB8-19AA-49B1-8A35-51F3D304C2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B39C08-2728-4732-9119-69A03EC808E5}" type="slidenum">
              <a:rPr lang="en-US" smtClean="0"/>
              <a:t>‹#›</a:t>
            </a:fld>
            <a:endParaRPr lang="en-US"/>
          </a:p>
        </p:txBody>
      </p:sp>
    </p:spTree>
    <p:extLst>
      <p:ext uri="{BB962C8B-B14F-4D97-AF65-F5344CB8AC3E}">
        <p14:creationId xmlns:p14="http://schemas.microsoft.com/office/powerpoint/2010/main" val="24701411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hyperlink" Target="https://www.sciencedirect.com/topics/medicine-and-dentistry/prospective-cohort-study"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558A9-FCEE-4222-A894-670B4DAD4529}"/>
              </a:ext>
            </a:extLst>
          </p:cNvPr>
          <p:cNvSpPr>
            <a:spLocks noGrp="1"/>
          </p:cNvSpPr>
          <p:nvPr>
            <p:ph type="ctrTitle"/>
          </p:nvPr>
        </p:nvSpPr>
        <p:spPr>
          <a:xfrm>
            <a:off x="1524000" y="2305622"/>
            <a:ext cx="9144000" cy="2708420"/>
          </a:xfrm>
        </p:spPr>
        <p:txBody>
          <a:bodyPr>
            <a:normAutofit/>
          </a:bodyPr>
          <a:lstStyle/>
          <a:p>
            <a:r>
              <a:rPr lang="en-US" sz="4000" b="1" dirty="0">
                <a:latin typeface="+mn-lt"/>
                <a:ea typeface="+mn-ea"/>
                <a:cs typeface="+mn-cs"/>
              </a:rPr>
              <a:t>Training of skills in investigating the social support network</a:t>
            </a:r>
            <a:br>
              <a:rPr lang="en-US" sz="4000" dirty="0">
                <a:latin typeface="+mn-lt"/>
                <a:ea typeface="+mn-ea"/>
                <a:cs typeface="+mn-cs"/>
              </a:rPr>
            </a:br>
            <a:br>
              <a:rPr lang="en-US" sz="4000" dirty="0">
                <a:latin typeface="+mn-lt"/>
                <a:ea typeface="+mn-ea"/>
                <a:cs typeface="+mn-cs"/>
              </a:rPr>
            </a:br>
            <a:r>
              <a:rPr lang="en-US" sz="3100" dirty="0">
                <a:latin typeface="+mn-lt"/>
                <a:ea typeface="+mn-ea"/>
                <a:cs typeface="+mn-cs"/>
              </a:rPr>
              <a:t>Assoc. prof. Ph.D. Marian Mihai</a:t>
            </a:r>
            <a:br>
              <a:rPr lang="en-US" sz="3100" dirty="0">
                <a:latin typeface="+mn-lt"/>
                <a:ea typeface="+mn-ea"/>
                <a:cs typeface="+mn-cs"/>
              </a:rPr>
            </a:br>
            <a:r>
              <a:rPr lang="en-US" sz="3100" dirty="0">
                <a:latin typeface="+mn-lt"/>
                <a:ea typeface="+mn-ea"/>
                <a:cs typeface="+mn-cs"/>
              </a:rPr>
              <a:t>University of Oradea</a:t>
            </a:r>
          </a:p>
        </p:txBody>
      </p:sp>
      <p:sp>
        <p:nvSpPr>
          <p:cNvPr id="3" name="Subtitle 2">
            <a:extLst>
              <a:ext uri="{FF2B5EF4-FFF2-40B4-BE49-F238E27FC236}">
                <a16:creationId xmlns:a16="http://schemas.microsoft.com/office/drawing/2014/main" id="{0EFE1034-07AF-4BCC-A0F7-E63DD2C34072}"/>
              </a:ext>
            </a:extLst>
          </p:cNvPr>
          <p:cNvSpPr>
            <a:spLocks noGrp="1"/>
          </p:cNvSpPr>
          <p:nvPr>
            <p:ph type="subTitle" idx="1"/>
          </p:nvPr>
        </p:nvSpPr>
        <p:spPr>
          <a:xfrm>
            <a:off x="1524000" y="5052146"/>
            <a:ext cx="9144000" cy="1228581"/>
          </a:xfrm>
        </p:spPr>
        <p:txBody>
          <a:bodyPr>
            <a:normAutofit/>
          </a:bodyPr>
          <a:lstStyle/>
          <a:p>
            <a:pPr algn="l">
              <a:lnSpc>
                <a:spcPct val="100000"/>
              </a:lnSpc>
              <a:spcBef>
                <a:spcPts val="0"/>
              </a:spcBef>
            </a:pPr>
            <a:r>
              <a:rPr lang="en-US" dirty="0"/>
              <a:t>JM Project number: 101127134</a:t>
            </a:r>
          </a:p>
          <a:p>
            <a:pPr algn="l">
              <a:lnSpc>
                <a:spcPct val="100000"/>
              </a:lnSpc>
              <a:spcBef>
                <a:spcPts val="0"/>
              </a:spcBef>
            </a:pPr>
            <a:r>
              <a:rPr lang="en-US" dirty="0"/>
              <a:t>Project name: Solidarity, cohesion and social support at the border regions in Central and Eastern Europe (EUCOS)</a:t>
            </a:r>
          </a:p>
          <a:p>
            <a:pPr algn="l"/>
            <a:endParaRPr lang="en-US" dirty="0"/>
          </a:p>
        </p:txBody>
      </p:sp>
      <p:pic>
        <p:nvPicPr>
          <p:cNvPr id="4" name="Picture 3">
            <a:extLst>
              <a:ext uri="{FF2B5EF4-FFF2-40B4-BE49-F238E27FC236}">
                <a16:creationId xmlns:a16="http://schemas.microsoft.com/office/drawing/2014/main" id="{F1DC4B08-7454-4E9E-A679-1EFF4FEAA2E3}"/>
              </a:ext>
            </a:extLst>
          </p:cNvPr>
          <p:cNvPicPr/>
          <p:nvPr/>
        </p:nvPicPr>
        <p:blipFill>
          <a:blip r:embed="rId2">
            <a:extLst>
              <a:ext uri="{28A0092B-C50C-407E-A947-70E740481C1C}">
                <a14:useLocalDpi xmlns:a14="http://schemas.microsoft.com/office/drawing/2010/main" val="0"/>
              </a:ext>
            </a:extLst>
          </a:blip>
          <a:stretch>
            <a:fillRect/>
          </a:stretch>
        </p:blipFill>
        <p:spPr>
          <a:xfrm>
            <a:off x="1246909" y="296718"/>
            <a:ext cx="3779520" cy="1295400"/>
          </a:xfrm>
          <a:prstGeom prst="rect">
            <a:avLst/>
          </a:prstGeom>
        </p:spPr>
      </p:pic>
      <p:sp>
        <p:nvSpPr>
          <p:cNvPr id="6" name="TextBox 5">
            <a:extLst>
              <a:ext uri="{FF2B5EF4-FFF2-40B4-BE49-F238E27FC236}">
                <a16:creationId xmlns:a16="http://schemas.microsoft.com/office/drawing/2014/main" id="{AF7F30FC-949B-49D3-9992-41113E69B10A}"/>
              </a:ext>
            </a:extLst>
          </p:cNvPr>
          <p:cNvSpPr txBox="1"/>
          <p:nvPr/>
        </p:nvSpPr>
        <p:spPr>
          <a:xfrm>
            <a:off x="1457500" y="1344189"/>
            <a:ext cx="7825045" cy="923330"/>
          </a:xfrm>
          <a:prstGeom prst="rect">
            <a:avLst/>
          </a:prstGeom>
          <a:noFill/>
        </p:spPr>
        <p:txBody>
          <a:bodyPr wrap="square">
            <a:spAutoFit/>
          </a:bodyPr>
          <a:lstStyle/>
          <a:p>
            <a:r>
              <a:rPr lang="en-US" sz="1800" b="1" dirty="0">
                <a:latin typeface="+mn-lt"/>
                <a:ea typeface="+mn-ea"/>
                <a:cs typeface="+mn-cs"/>
              </a:rPr>
              <a:t>University of Oradea / Faculty of Social-Humanistic Sciences / Psychology</a:t>
            </a:r>
          </a:p>
          <a:p>
            <a:r>
              <a:rPr lang="en-US" sz="1800" b="1" dirty="0">
                <a:latin typeface="+mn-lt"/>
                <a:ea typeface="+mn-ea"/>
                <a:cs typeface="+mn-cs"/>
              </a:rPr>
              <a:t>Master: </a:t>
            </a:r>
            <a:r>
              <a:rPr lang="en-US" sz="1800" b="1" dirty="0">
                <a:effectLst/>
                <a:latin typeface="+mn-lt"/>
                <a:ea typeface="Times New Roman" panose="02020603050405020304" pitchFamily="18" charset="0"/>
              </a:rPr>
              <a:t>Clinical psychology, psychological counseling and psychotherapy</a:t>
            </a:r>
          </a:p>
          <a:p>
            <a:r>
              <a:rPr lang="en-US" sz="1800" b="1" dirty="0">
                <a:effectLst/>
                <a:latin typeface="+mn-lt"/>
                <a:ea typeface="Times New Roman" panose="02020603050405020304" pitchFamily="18" charset="0"/>
              </a:rPr>
              <a:t>Year of study - 1</a:t>
            </a:r>
            <a:endParaRPr lang="en-US" dirty="0"/>
          </a:p>
        </p:txBody>
      </p:sp>
    </p:spTree>
    <p:extLst>
      <p:ext uri="{BB962C8B-B14F-4D97-AF65-F5344CB8AC3E}">
        <p14:creationId xmlns:p14="http://schemas.microsoft.com/office/powerpoint/2010/main" val="2891626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405B3E-12C5-4E46-A794-B0AAB2410C21}"/>
              </a:ext>
            </a:extLst>
          </p:cNvPr>
          <p:cNvSpPr>
            <a:spLocks noGrp="1"/>
          </p:cNvSpPr>
          <p:nvPr>
            <p:ph idx="1"/>
          </p:nvPr>
        </p:nvSpPr>
        <p:spPr>
          <a:xfrm>
            <a:off x="838199" y="323273"/>
            <a:ext cx="10679545" cy="5853690"/>
          </a:xfrm>
        </p:spPr>
        <p:txBody>
          <a:bodyPr>
            <a:noAutofit/>
          </a:bodyPr>
          <a:lstStyle/>
          <a:p>
            <a:pPr marL="0" indent="0">
              <a:lnSpc>
                <a:spcPct val="100000"/>
              </a:lnSpc>
              <a:spcBef>
                <a:spcPts val="0"/>
              </a:spcBef>
              <a:buNone/>
            </a:pPr>
            <a:r>
              <a:rPr lang="en-US" sz="2400" b="1" dirty="0"/>
              <a:t>Content</a:t>
            </a:r>
          </a:p>
          <a:p>
            <a:pPr marL="0" indent="0">
              <a:lnSpc>
                <a:spcPct val="100000"/>
              </a:lnSpc>
              <a:spcBef>
                <a:spcPts val="0"/>
              </a:spcBef>
              <a:buNone/>
            </a:pPr>
            <a:endParaRPr lang="en-US" sz="1500" dirty="0"/>
          </a:p>
          <a:p>
            <a:pPr marL="0" indent="0">
              <a:lnSpc>
                <a:spcPct val="100000"/>
              </a:lnSpc>
              <a:spcBef>
                <a:spcPts val="0"/>
              </a:spcBef>
              <a:buNone/>
            </a:pPr>
            <a:r>
              <a:rPr lang="en-US" sz="2400" dirty="0"/>
              <a:t>Course 1  - Introduction </a:t>
            </a:r>
          </a:p>
          <a:p>
            <a:pPr marL="0" indent="0">
              <a:lnSpc>
                <a:spcPct val="100000"/>
              </a:lnSpc>
              <a:spcBef>
                <a:spcPts val="0"/>
              </a:spcBef>
              <a:buNone/>
            </a:pPr>
            <a:r>
              <a:rPr lang="en-US" sz="2400" dirty="0"/>
              <a:t>Course 2  - Fundamental concepts in social support analysis</a:t>
            </a:r>
          </a:p>
          <a:p>
            <a:pPr marL="0" indent="0">
              <a:lnSpc>
                <a:spcPct val="100000"/>
              </a:lnSpc>
              <a:spcBef>
                <a:spcPts val="0"/>
              </a:spcBef>
              <a:buNone/>
            </a:pPr>
            <a:r>
              <a:rPr lang="en-US" sz="2400" dirty="0"/>
              <a:t>Course 3  - Structures and processes of social support</a:t>
            </a:r>
          </a:p>
          <a:p>
            <a:pPr marL="0" indent="0">
              <a:lnSpc>
                <a:spcPct val="100000"/>
              </a:lnSpc>
              <a:spcBef>
                <a:spcPts val="0"/>
              </a:spcBef>
              <a:buNone/>
            </a:pPr>
            <a:r>
              <a:rPr lang="en-US" sz="2400" dirty="0"/>
              <a:t>Course 4  - Research methods</a:t>
            </a:r>
          </a:p>
          <a:p>
            <a:pPr marL="0" indent="0">
              <a:lnSpc>
                <a:spcPct val="100000"/>
              </a:lnSpc>
              <a:spcBef>
                <a:spcPts val="0"/>
              </a:spcBef>
              <a:buNone/>
            </a:pPr>
            <a:r>
              <a:rPr lang="en-US" sz="2400" dirty="0"/>
              <a:t>Course 5  - Metanalysis - quantitative versus qualitative</a:t>
            </a:r>
          </a:p>
          <a:p>
            <a:pPr marL="0" indent="0">
              <a:lnSpc>
                <a:spcPct val="100000"/>
              </a:lnSpc>
              <a:spcBef>
                <a:spcPts val="0"/>
              </a:spcBef>
              <a:buNone/>
            </a:pPr>
            <a:r>
              <a:rPr lang="en-US" sz="2400" dirty="0"/>
              <a:t>Course 6  - Instruments for measuring social support</a:t>
            </a:r>
          </a:p>
          <a:p>
            <a:pPr marL="0" indent="0">
              <a:lnSpc>
                <a:spcPct val="100000"/>
              </a:lnSpc>
              <a:spcBef>
                <a:spcPts val="0"/>
              </a:spcBef>
              <a:buNone/>
            </a:pPr>
            <a:r>
              <a:rPr lang="en-US" sz="2400" dirty="0"/>
              <a:t>Course 7  - Relevant studies in the European area</a:t>
            </a:r>
          </a:p>
          <a:p>
            <a:pPr marL="0" indent="0">
              <a:lnSpc>
                <a:spcPct val="100000"/>
              </a:lnSpc>
              <a:spcBef>
                <a:spcPts val="0"/>
              </a:spcBef>
              <a:buNone/>
            </a:pPr>
            <a:r>
              <a:rPr lang="en-US" sz="2400" dirty="0"/>
              <a:t>Course 8  - Health and social support</a:t>
            </a:r>
          </a:p>
          <a:p>
            <a:pPr marL="0" indent="0">
              <a:lnSpc>
                <a:spcPct val="100000"/>
              </a:lnSpc>
              <a:spcBef>
                <a:spcPts val="0"/>
              </a:spcBef>
              <a:buNone/>
            </a:pPr>
            <a:r>
              <a:rPr lang="en-US" sz="2400" dirty="0"/>
              <a:t>Course 9  - The role of </a:t>
            </a:r>
            <a:r>
              <a:rPr lang="en-US" sz="2400" dirty="0" err="1"/>
              <a:t>behaviour</a:t>
            </a:r>
            <a:r>
              <a:rPr lang="en-US" sz="2400" dirty="0"/>
              <a:t> in health</a:t>
            </a:r>
          </a:p>
          <a:p>
            <a:pPr marL="0" indent="0">
              <a:lnSpc>
                <a:spcPct val="100000"/>
              </a:lnSpc>
              <a:spcBef>
                <a:spcPts val="0"/>
              </a:spcBef>
              <a:buNone/>
            </a:pPr>
            <a:r>
              <a:rPr lang="en-US" sz="2400" dirty="0"/>
              <a:t>Course 10 - Stress and social support</a:t>
            </a:r>
          </a:p>
          <a:p>
            <a:pPr marL="0" indent="0">
              <a:lnSpc>
                <a:spcPct val="100000"/>
              </a:lnSpc>
              <a:spcBef>
                <a:spcPts val="0"/>
              </a:spcBef>
              <a:buNone/>
            </a:pPr>
            <a:r>
              <a:rPr lang="en-US" sz="2400" dirty="0"/>
              <a:t>Course 11 - Social support and coping</a:t>
            </a:r>
          </a:p>
          <a:p>
            <a:pPr marL="1431925" indent="-1431925">
              <a:lnSpc>
                <a:spcPct val="100000"/>
              </a:lnSpc>
              <a:spcBef>
                <a:spcPts val="0"/>
              </a:spcBef>
              <a:buNone/>
            </a:pPr>
            <a:r>
              <a:rPr lang="en-US" sz="2400" dirty="0"/>
              <a:t>Course 12 - Aspects of the relationship between psychopathology and social support </a:t>
            </a:r>
          </a:p>
          <a:p>
            <a:pPr marL="0" indent="0">
              <a:lnSpc>
                <a:spcPct val="100000"/>
              </a:lnSpc>
              <a:spcBef>
                <a:spcPts val="0"/>
              </a:spcBef>
              <a:buNone/>
            </a:pPr>
            <a:r>
              <a:rPr lang="en-US" sz="2400" dirty="0"/>
              <a:t>Course 13 - Training of social support network investigation skills - counselling skills</a:t>
            </a:r>
          </a:p>
          <a:p>
            <a:pPr marL="0" indent="0">
              <a:lnSpc>
                <a:spcPct val="100000"/>
              </a:lnSpc>
              <a:spcBef>
                <a:spcPts val="0"/>
              </a:spcBef>
              <a:buNone/>
            </a:pPr>
            <a:r>
              <a:rPr lang="en-US" sz="2400" dirty="0"/>
              <a:t>Course 14 - Social support network investigation skills</a:t>
            </a:r>
          </a:p>
        </p:txBody>
      </p:sp>
    </p:spTree>
    <p:extLst>
      <p:ext uri="{BB962C8B-B14F-4D97-AF65-F5344CB8AC3E}">
        <p14:creationId xmlns:p14="http://schemas.microsoft.com/office/powerpoint/2010/main" val="3426203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870F-EE32-4061-80CA-D820F1FBF095}"/>
              </a:ext>
            </a:extLst>
          </p:cNvPr>
          <p:cNvSpPr>
            <a:spLocks noGrp="1"/>
          </p:cNvSpPr>
          <p:nvPr>
            <p:ph type="title"/>
          </p:nvPr>
        </p:nvSpPr>
        <p:spPr>
          <a:xfrm>
            <a:off x="838200" y="1741344"/>
            <a:ext cx="10515600" cy="1325563"/>
          </a:xfrm>
        </p:spPr>
        <p:txBody>
          <a:bodyPr/>
          <a:lstStyle/>
          <a:p>
            <a:r>
              <a:rPr lang="en-US" b="1" dirty="0"/>
              <a:t>Course 1</a:t>
            </a:r>
          </a:p>
        </p:txBody>
      </p:sp>
      <p:sp>
        <p:nvSpPr>
          <p:cNvPr id="3" name="Content Placeholder 2">
            <a:extLst>
              <a:ext uri="{FF2B5EF4-FFF2-40B4-BE49-F238E27FC236}">
                <a16:creationId xmlns:a16="http://schemas.microsoft.com/office/drawing/2014/main" id="{32DE9BA0-F4A5-4331-8410-04904E3984E6}"/>
              </a:ext>
            </a:extLst>
          </p:cNvPr>
          <p:cNvSpPr>
            <a:spLocks noGrp="1"/>
          </p:cNvSpPr>
          <p:nvPr>
            <p:ph idx="1"/>
          </p:nvPr>
        </p:nvSpPr>
        <p:spPr>
          <a:xfrm>
            <a:off x="838200" y="4278024"/>
            <a:ext cx="10515600" cy="1240848"/>
          </a:xfrm>
        </p:spPr>
        <p:txBody>
          <a:bodyPr>
            <a:normAutofit/>
          </a:bodyPr>
          <a:lstStyle/>
          <a:p>
            <a:pPr marL="0" indent="0">
              <a:buNone/>
            </a:pPr>
            <a:r>
              <a:rPr lang="en-US" sz="3600" b="1" dirty="0"/>
              <a:t>Social support - introduction</a:t>
            </a:r>
          </a:p>
        </p:txBody>
      </p:sp>
      <p:pic>
        <p:nvPicPr>
          <p:cNvPr id="4" name="Picture 3">
            <a:extLst>
              <a:ext uri="{FF2B5EF4-FFF2-40B4-BE49-F238E27FC236}">
                <a16:creationId xmlns:a16="http://schemas.microsoft.com/office/drawing/2014/main" id="{7A82C21D-7F6E-4725-A346-55FEEC9B6A2D}"/>
              </a:ext>
            </a:extLst>
          </p:cNvPr>
          <p:cNvPicPr/>
          <p:nvPr/>
        </p:nvPicPr>
        <p:blipFill>
          <a:blip r:embed="rId2">
            <a:extLst>
              <a:ext uri="{28A0092B-C50C-407E-A947-70E740481C1C}">
                <a14:useLocalDpi xmlns:a14="http://schemas.microsoft.com/office/drawing/2010/main" val="0"/>
              </a:ext>
            </a:extLst>
          </a:blip>
          <a:stretch>
            <a:fillRect/>
          </a:stretch>
        </p:blipFill>
        <p:spPr>
          <a:xfrm>
            <a:off x="838200" y="333663"/>
            <a:ext cx="3779520" cy="1295400"/>
          </a:xfrm>
          <a:prstGeom prst="rect">
            <a:avLst/>
          </a:prstGeom>
        </p:spPr>
      </p:pic>
    </p:spTree>
    <p:extLst>
      <p:ext uri="{BB962C8B-B14F-4D97-AF65-F5344CB8AC3E}">
        <p14:creationId xmlns:p14="http://schemas.microsoft.com/office/powerpoint/2010/main" val="3518678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66C3CF-7444-4EE1-A6A0-6404BF40C7C3}"/>
              </a:ext>
            </a:extLst>
          </p:cNvPr>
          <p:cNvSpPr>
            <a:spLocks noGrp="1"/>
          </p:cNvSpPr>
          <p:nvPr>
            <p:ph idx="1"/>
          </p:nvPr>
        </p:nvSpPr>
        <p:spPr>
          <a:xfrm>
            <a:off x="838200" y="988291"/>
            <a:ext cx="10515600" cy="5188672"/>
          </a:xfrm>
        </p:spPr>
        <p:txBody>
          <a:bodyPr/>
          <a:lstStyle/>
          <a:p>
            <a:r>
              <a:rPr lang="en-US" dirty="0"/>
              <a:t>The study of social support has mushroomed over the last decade without consensus on a theoretical or empirical definition of social support [1]</a:t>
            </a:r>
            <a:r>
              <a:rPr lang="ro-RO" dirty="0"/>
              <a:t>.</a:t>
            </a:r>
          </a:p>
          <a:p>
            <a:endParaRPr lang="ro-RO" dirty="0"/>
          </a:p>
          <a:p>
            <a:r>
              <a:rPr lang="en-US" dirty="0"/>
              <a:t>The prospective studies have used the terms "social network“, "social relationships“, "social support“, "social ties“, and "social activity" to refer to essentially the same phenomena-the existence, number, and frequency of social relationships.</a:t>
            </a:r>
            <a:endParaRPr lang="ro-RO" dirty="0"/>
          </a:p>
          <a:p>
            <a:endParaRPr lang="en-US" dirty="0"/>
          </a:p>
        </p:txBody>
      </p:sp>
    </p:spTree>
    <p:extLst>
      <p:ext uri="{BB962C8B-B14F-4D97-AF65-F5344CB8AC3E}">
        <p14:creationId xmlns:p14="http://schemas.microsoft.com/office/powerpoint/2010/main" val="3981443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3400E1-373D-4F7B-8E62-FB7BA443497C}"/>
              </a:ext>
            </a:extLst>
          </p:cNvPr>
          <p:cNvSpPr>
            <a:spLocks noGrp="1"/>
          </p:cNvSpPr>
          <p:nvPr>
            <p:ph idx="1"/>
          </p:nvPr>
        </p:nvSpPr>
        <p:spPr>
          <a:xfrm>
            <a:off x="838200" y="831273"/>
            <a:ext cx="10515600" cy="5345690"/>
          </a:xfrm>
        </p:spPr>
        <p:txBody>
          <a:bodyPr/>
          <a:lstStyle/>
          <a:p>
            <a:r>
              <a:rPr lang="en-US" dirty="0"/>
              <a:t>Social support is a special kind of social interaction that can appear in different ways and that can be both a psychological and a tangible resource provided by a social network.</a:t>
            </a:r>
          </a:p>
          <a:p>
            <a:endParaRPr lang="en-US" dirty="0"/>
          </a:p>
          <a:p>
            <a:r>
              <a:rPr lang="en-US" dirty="0"/>
              <a:t>Social support refers to the fundamental experience that people need to stay healthy both physically and mentally, to get proper aid and comfort, and to integrate morally and behaviorally into the group or society at hand.</a:t>
            </a:r>
          </a:p>
          <a:p>
            <a:endParaRPr lang="en-US" dirty="0"/>
          </a:p>
          <a:p>
            <a:r>
              <a:rPr lang="en-US" dirty="0"/>
              <a:t>During the past 30 years or so of research, social support has become one of the central variables in many fields of psychology, epidemiology, public health, and education.</a:t>
            </a:r>
          </a:p>
        </p:txBody>
      </p:sp>
    </p:spTree>
    <p:extLst>
      <p:ext uri="{BB962C8B-B14F-4D97-AF65-F5344CB8AC3E}">
        <p14:creationId xmlns:p14="http://schemas.microsoft.com/office/powerpoint/2010/main" val="491046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AD07A8-7F34-46EE-A792-BEE871201CC0}"/>
              </a:ext>
            </a:extLst>
          </p:cNvPr>
          <p:cNvSpPr>
            <a:spLocks noGrp="1"/>
          </p:cNvSpPr>
          <p:nvPr>
            <p:ph idx="1"/>
          </p:nvPr>
        </p:nvSpPr>
        <p:spPr>
          <a:xfrm>
            <a:off x="736600" y="369455"/>
            <a:ext cx="10515600" cy="6243781"/>
          </a:xfrm>
        </p:spPr>
        <p:txBody>
          <a:bodyPr>
            <a:normAutofit lnSpcReduction="10000"/>
          </a:bodyPr>
          <a:lstStyle/>
          <a:p>
            <a:pPr marL="0" indent="0">
              <a:buNone/>
            </a:pPr>
            <a:r>
              <a:rPr lang="en-US" b="1" i="1" dirty="0">
                <a:ea typeface="+mj-ea"/>
                <a:cs typeface="+mj-cs"/>
              </a:rPr>
              <a:t>Crucial questions</a:t>
            </a:r>
            <a:r>
              <a:rPr lang="en-US" b="1" dirty="0">
                <a:ea typeface="+mj-ea"/>
                <a:cs typeface="+mj-cs"/>
              </a:rPr>
              <a:t>:</a:t>
            </a:r>
          </a:p>
          <a:p>
            <a:endParaRPr lang="en-US" sz="1600" dirty="0"/>
          </a:p>
          <a:p>
            <a:r>
              <a:rPr lang="en-US" dirty="0"/>
              <a:t>What is the real nature of social support? </a:t>
            </a:r>
          </a:p>
          <a:p>
            <a:endParaRPr lang="en-US" sz="1600" dirty="0"/>
          </a:p>
          <a:p>
            <a:r>
              <a:rPr lang="en-US" dirty="0"/>
              <a:t>When does social support occur? </a:t>
            </a:r>
          </a:p>
          <a:p>
            <a:endParaRPr lang="en-US" sz="1600" b="1" dirty="0"/>
          </a:p>
          <a:p>
            <a:r>
              <a:rPr lang="en-US" dirty="0"/>
              <a:t>Are there gender differences with respect to giving or receiving social support? </a:t>
            </a:r>
          </a:p>
          <a:p>
            <a:endParaRPr lang="en-US" sz="1600" dirty="0"/>
          </a:p>
          <a:p>
            <a:r>
              <a:rPr lang="en-US" dirty="0"/>
              <a:t>How can we measure social support? </a:t>
            </a:r>
          </a:p>
          <a:p>
            <a:endParaRPr lang="en-US" sz="1700" dirty="0"/>
          </a:p>
          <a:p>
            <a:r>
              <a:rPr lang="en-US" dirty="0"/>
              <a:t>Is social support always helpful? </a:t>
            </a:r>
          </a:p>
          <a:p>
            <a:endParaRPr lang="en-US" sz="1700" dirty="0"/>
          </a:p>
          <a:p>
            <a:r>
              <a:rPr lang="en-US" dirty="0"/>
              <a:t>What are the consequences of research outcomes in this field for applied psychologists?</a:t>
            </a:r>
          </a:p>
        </p:txBody>
      </p:sp>
    </p:spTree>
    <p:extLst>
      <p:ext uri="{BB962C8B-B14F-4D97-AF65-F5344CB8AC3E}">
        <p14:creationId xmlns:p14="http://schemas.microsoft.com/office/powerpoint/2010/main" val="1353122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62DF4D-F1DB-4E98-BA12-495B29ECD74B}"/>
              </a:ext>
            </a:extLst>
          </p:cNvPr>
          <p:cNvSpPr>
            <a:spLocks noGrp="1"/>
          </p:cNvSpPr>
          <p:nvPr>
            <p:ph idx="1"/>
          </p:nvPr>
        </p:nvSpPr>
        <p:spPr>
          <a:xfrm>
            <a:off x="838200" y="517236"/>
            <a:ext cx="10515600" cy="5659727"/>
          </a:xfrm>
        </p:spPr>
        <p:txBody>
          <a:bodyPr/>
          <a:lstStyle/>
          <a:p>
            <a:r>
              <a:rPr lang="en-US" dirty="0"/>
              <a:t>Social support can be defined as the emotional, informational, or material assistance provided by other people in one’s social network [2].</a:t>
            </a:r>
          </a:p>
          <a:p>
            <a:r>
              <a:rPr lang="en-US" dirty="0"/>
              <a:t>The consequences of social support depend on the situation and on the person. </a:t>
            </a:r>
          </a:p>
          <a:p>
            <a:r>
              <a:rPr lang="en-US" dirty="0"/>
              <a:t>Main goals people have for affiliating with others and forming friendships: </a:t>
            </a:r>
          </a:p>
          <a:p>
            <a:pPr>
              <a:buFont typeface="Wingdings" panose="05000000000000000000" pitchFamily="2" charset="2"/>
              <a:buChar char="ü"/>
            </a:pPr>
            <a:r>
              <a:rPr lang="en-US" dirty="0"/>
              <a:t>to get social support</a:t>
            </a:r>
          </a:p>
          <a:p>
            <a:pPr>
              <a:buFont typeface="Wingdings" panose="05000000000000000000" pitchFamily="2" charset="2"/>
              <a:buChar char="ü"/>
            </a:pPr>
            <a:r>
              <a:rPr lang="en-US" dirty="0"/>
              <a:t> to get information</a:t>
            </a:r>
          </a:p>
          <a:p>
            <a:pPr>
              <a:buFont typeface="Wingdings" panose="05000000000000000000" pitchFamily="2" charset="2"/>
              <a:buChar char="ü"/>
            </a:pPr>
            <a:r>
              <a:rPr lang="en-US" dirty="0"/>
              <a:t> to gain status, and</a:t>
            </a:r>
          </a:p>
          <a:p>
            <a:pPr>
              <a:buFont typeface="Wingdings" panose="05000000000000000000" pitchFamily="2" charset="2"/>
              <a:buChar char="ü"/>
            </a:pPr>
            <a:r>
              <a:rPr lang="en-US" dirty="0"/>
              <a:t> to exchange material benefits.</a:t>
            </a:r>
          </a:p>
        </p:txBody>
      </p:sp>
    </p:spTree>
    <p:extLst>
      <p:ext uri="{BB962C8B-B14F-4D97-AF65-F5344CB8AC3E}">
        <p14:creationId xmlns:p14="http://schemas.microsoft.com/office/powerpoint/2010/main" val="2572764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5648C5-FB23-4344-ADD3-55835002A2E6}"/>
              </a:ext>
            </a:extLst>
          </p:cNvPr>
          <p:cNvSpPr>
            <a:spLocks noGrp="1"/>
          </p:cNvSpPr>
          <p:nvPr>
            <p:ph idx="1"/>
          </p:nvPr>
        </p:nvSpPr>
        <p:spPr>
          <a:xfrm>
            <a:off x="838200" y="683491"/>
            <a:ext cx="10515600" cy="5493472"/>
          </a:xfrm>
        </p:spPr>
        <p:txBody>
          <a:bodyPr>
            <a:normAutofit lnSpcReduction="10000"/>
          </a:bodyPr>
          <a:lstStyle/>
          <a:p>
            <a:r>
              <a:rPr lang="en-US" dirty="0"/>
              <a:t>Must first distinguish theoretically and empirically among the following three general classes of phenomena or variables, each with multiple components or indicators</a:t>
            </a:r>
            <a:r>
              <a:rPr lang="ro-RO" dirty="0"/>
              <a:t> </a:t>
            </a:r>
            <a:r>
              <a:rPr lang="en-US" dirty="0"/>
              <a:t>[1]:</a:t>
            </a:r>
          </a:p>
          <a:p>
            <a:endParaRPr lang="ro-RO" sz="1600" dirty="0"/>
          </a:p>
          <a:p>
            <a:pPr marL="514350" indent="-514350">
              <a:buAutoNum type="arabicPeriod"/>
            </a:pPr>
            <a:r>
              <a:rPr lang="en-US" dirty="0"/>
              <a:t>Social integration/isolation refers to the existence or quantity of social ties or relationships, which may in turn be distinguished as to type (e.g., marital, kin/</a:t>
            </a:r>
            <a:r>
              <a:rPr lang="en-US" dirty="0" err="1"/>
              <a:t>nonkin</a:t>
            </a:r>
            <a:r>
              <a:rPr lang="en-US" dirty="0"/>
              <a:t>) and frequency of contact.</a:t>
            </a:r>
          </a:p>
          <a:p>
            <a:pPr marL="514350" indent="-514350">
              <a:buAutoNum type="arabicPeriod"/>
            </a:pPr>
            <a:endParaRPr lang="ro-RO" sz="1600" dirty="0"/>
          </a:p>
          <a:p>
            <a:pPr marL="514350" indent="-514350">
              <a:buAutoNum type="arabicPeriod"/>
            </a:pPr>
            <a:r>
              <a:rPr lang="en-US" dirty="0"/>
              <a:t>Social network structure refers to the structure which characterizes a set of relationships.</a:t>
            </a:r>
          </a:p>
          <a:p>
            <a:pPr marL="514350" indent="-514350">
              <a:buAutoNum type="arabicPeriod"/>
            </a:pPr>
            <a:endParaRPr lang="ro-RO" sz="1600" dirty="0"/>
          </a:p>
          <a:p>
            <a:pPr marL="514350" indent="-514350">
              <a:buAutoNum type="arabicPeriod"/>
            </a:pPr>
            <a:r>
              <a:rPr lang="en-US" dirty="0"/>
              <a:t>Relational content refers to the functional nature or quality of social relationships, which may be distinguished in terms of source (e.g., spouse, friend, coworker, etc.).</a:t>
            </a:r>
          </a:p>
        </p:txBody>
      </p:sp>
    </p:spTree>
    <p:extLst>
      <p:ext uri="{BB962C8B-B14F-4D97-AF65-F5344CB8AC3E}">
        <p14:creationId xmlns:p14="http://schemas.microsoft.com/office/powerpoint/2010/main" val="1975595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1D7134-3A5A-48B8-87E3-9458D63C6B4F}"/>
              </a:ext>
            </a:extLst>
          </p:cNvPr>
          <p:cNvSpPr>
            <a:spLocks noGrp="1"/>
          </p:cNvSpPr>
          <p:nvPr>
            <p:ph idx="1"/>
          </p:nvPr>
        </p:nvSpPr>
        <p:spPr>
          <a:xfrm>
            <a:off x="838200" y="369455"/>
            <a:ext cx="10515600" cy="6049818"/>
          </a:xfrm>
        </p:spPr>
        <p:txBody>
          <a:bodyPr>
            <a:normAutofit/>
          </a:bodyPr>
          <a:lstStyle/>
          <a:p>
            <a:r>
              <a:rPr lang="en-US" dirty="0"/>
              <a:t>Social support is an important resource throughout adulthood, and especially in later life.  </a:t>
            </a:r>
          </a:p>
          <a:p>
            <a:endParaRPr lang="en-US" dirty="0"/>
          </a:p>
          <a:p>
            <a:endParaRPr lang="en-US" dirty="0"/>
          </a:p>
          <a:p>
            <a:r>
              <a:rPr lang="en-US" dirty="0"/>
              <a:t>Social support may be provided by formal (e.g., institutions or community organizations) or informal (e.g., family or friends) sources.</a:t>
            </a:r>
          </a:p>
          <a:p>
            <a:pPr marL="0" indent="0">
              <a:buNone/>
            </a:pPr>
            <a:endParaRPr lang="en-US" dirty="0"/>
          </a:p>
          <a:p>
            <a:pPr marL="0" indent="0">
              <a:buNone/>
            </a:pPr>
            <a:endParaRPr lang="en-US" dirty="0"/>
          </a:p>
          <a:p>
            <a:r>
              <a:rPr lang="en-US" dirty="0"/>
              <a:t>Those who report greater social support tend to be healthier and live longer [3].</a:t>
            </a:r>
          </a:p>
          <a:p>
            <a:endParaRPr lang="en-US" dirty="0"/>
          </a:p>
        </p:txBody>
      </p:sp>
    </p:spTree>
    <p:extLst>
      <p:ext uri="{BB962C8B-B14F-4D97-AF65-F5344CB8AC3E}">
        <p14:creationId xmlns:p14="http://schemas.microsoft.com/office/powerpoint/2010/main" val="42321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F2EC1E-5166-4840-8F59-8BE349919307}"/>
              </a:ext>
            </a:extLst>
          </p:cNvPr>
          <p:cNvSpPr>
            <a:spLocks noGrp="1"/>
          </p:cNvSpPr>
          <p:nvPr>
            <p:ph idx="1"/>
          </p:nvPr>
        </p:nvSpPr>
        <p:spPr>
          <a:xfrm>
            <a:off x="838200" y="905164"/>
            <a:ext cx="10515600" cy="5271799"/>
          </a:xfrm>
        </p:spPr>
        <p:txBody>
          <a:bodyPr/>
          <a:lstStyle/>
          <a:p>
            <a:r>
              <a:rPr lang="en-US" dirty="0"/>
              <a:t>Psychosocial group interventions that provide education and social support may reduce stress or buffer the physical effects of stress [4].</a:t>
            </a:r>
          </a:p>
          <a:p>
            <a:pPr marL="0" indent="0">
              <a:buNone/>
            </a:pPr>
            <a:endParaRPr lang="en-US" dirty="0"/>
          </a:p>
          <a:p>
            <a:r>
              <a:rPr lang="en-US" dirty="0"/>
              <a:t>Social support, a resource for coping, is important for adjustment. People seek advice from others, emotional support from others, and others provide opportunities for distracting activities. </a:t>
            </a:r>
          </a:p>
          <a:p>
            <a:pPr marL="0" indent="0">
              <a:buNone/>
            </a:pPr>
            <a:endParaRPr lang="en-US" dirty="0"/>
          </a:p>
          <a:p>
            <a:r>
              <a:rPr lang="en-US" dirty="0"/>
              <a:t>People with high levels of social support from family, friends, and / or the community may experience less stress and cope more effectively than people without strong support networks [5]. </a:t>
            </a:r>
          </a:p>
          <a:p>
            <a:endParaRPr lang="en-US" dirty="0"/>
          </a:p>
        </p:txBody>
      </p:sp>
    </p:spTree>
    <p:extLst>
      <p:ext uri="{BB962C8B-B14F-4D97-AF65-F5344CB8AC3E}">
        <p14:creationId xmlns:p14="http://schemas.microsoft.com/office/powerpoint/2010/main" val="2817871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02D71-2160-4ED6-A92A-911F4462D0C6}"/>
              </a:ext>
            </a:extLst>
          </p:cNvPr>
          <p:cNvSpPr>
            <a:spLocks noGrp="1"/>
          </p:cNvSpPr>
          <p:nvPr>
            <p:ph type="title"/>
          </p:nvPr>
        </p:nvSpPr>
        <p:spPr>
          <a:xfrm>
            <a:off x="838200" y="365126"/>
            <a:ext cx="10515600" cy="826366"/>
          </a:xfrm>
        </p:spPr>
        <p:txBody>
          <a:bodyPr>
            <a:normAutofit/>
          </a:bodyPr>
          <a:lstStyle/>
          <a:p>
            <a:r>
              <a:rPr lang="ro-RO" sz="3600" b="1" dirty="0">
                <a:latin typeface="+mn-lt"/>
              </a:rPr>
              <a:t>References</a:t>
            </a:r>
            <a:endParaRPr lang="en-US" sz="3600" b="1" dirty="0">
              <a:latin typeface="+mn-lt"/>
            </a:endParaRPr>
          </a:p>
        </p:txBody>
      </p:sp>
      <p:sp>
        <p:nvSpPr>
          <p:cNvPr id="3" name="Content Placeholder 2">
            <a:extLst>
              <a:ext uri="{FF2B5EF4-FFF2-40B4-BE49-F238E27FC236}">
                <a16:creationId xmlns:a16="http://schemas.microsoft.com/office/drawing/2014/main" id="{F7B0F5D4-A198-4DDA-9943-4B4F9BD1625F}"/>
              </a:ext>
            </a:extLst>
          </p:cNvPr>
          <p:cNvSpPr>
            <a:spLocks noGrp="1"/>
          </p:cNvSpPr>
          <p:nvPr>
            <p:ph idx="1"/>
          </p:nvPr>
        </p:nvSpPr>
        <p:spPr>
          <a:xfrm>
            <a:off x="838200" y="1191492"/>
            <a:ext cx="10515600" cy="5301382"/>
          </a:xfrm>
        </p:spPr>
        <p:txBody>
          <a:bodyPr>
            <a:normAutofit fontScale="92500" lnSpcReduction="10000"/>
          </a:bodyPr>
          <a:lstStyle/>
          <a:p>
            <a:pPr marL="0" indent="0">
              <a:buNone/>
            </a:pPr>
            <a:r>
              <a:rPr lang="ro-RO" b="0" i="0" dirty="0">
                <a:solidFill>
                  <a:srgbClr val="222222"/>
                </a:solidFill>
                <a:effectLst/>
              </a:rPr>
              <a:t>1. </a:t>
            </a:r>
            <a:r>
              <a:rPr lang="en-US" b="0" i="0" dirty="0">
                <a:solidFill>
                  <a:srgbClr val="222222"/>
                </a:solidFill>
                <a:effectLst/>
              </a:rPr>
              <a:t>House, J. S., </a:t>
            </a:r>
            <a:r>
              <a:rPr lang="en-US" b="0" i="0" dirty="0" err="1">
                <a:solidFill>
                  <a:srgbClr val="222222"/>
                </a:solidFill>
                <a:effectLst/>
              </a:rPr>
              <a:t>Umberson</a:t>
            </a:r>
            <a:r>
              <a:rPr lang="en-US" b="0" i="0" dirty="0">
                <a:solidFill>
                  <a:srgbClr val="222222"/>
                </a:solidFill>
                <a:effectLst/>
              </a:rPr>
              <a:t>, D., &amp; Landis, K. R. (1988). Structures and processes of social support. </a:t>
            </a:r>
            <a:r>
              <a:rPr lang="en-US" b="0" i="1" dirty="0">
                <a:solidFill>
                  <a:srgbClr val="222222"/>
                </a:solidFill>
                <a:effectLst/>
              </a:rPr>
              <a:t>Annual review of sociology</a:t>
            </a:r>
            <a:r>
              <a:rPr lang="en-US" b="0" i="0" dirty="0">
                <a:solidFill>
                  <a:srgbClr val="222222"/>
                </a:solidFill>
                <a:effectLst/>
              </a:rPr>
              <a:t>, </a:t>
            </a:r>
            <a:r>
              <a:rPr lang="en-US" b="0" i="1" dirty="0">
                <a:solidFill>
                  <a:srgbClr val="222222"/>
                </a:solidFill>
                <a:effectLst/>
              </a:rPr>
              <a:t>14</a:t>
            </a:r>
            <a:r>
              <a:rPr lang="en-US" b="0" i="0" dirty="0">
                <a:solidFill>
                  <a:srgbClr val="222222"/>
                </a:solidFill>
                <a:effectLst/>
              </a:rPr>
              <a:t>(1), 293-318.</a:t>
            </a:r>
          </a:p>
          <a:p>
            <a:pPr marL="0" indent="0">
              <a:buNone/>
            </a:pPr>
            <a:r>
              <a:rPr lang="en-US" dirty="0"/>
              <a:t>2. </a:t>
            </a:r>
            <a:r>
              <a:rPr lang="fr-FR" b="0" i="0" dirty="0" err="1">
                <a:solidFill>
                  <a:srgbClr val="222222"/>
                </a:solidFill>
                <a:effectLst/>
              </a:rPr>
              <a:t>Kassin</a:t>
            </a:r>
            <a:r>
              <a:rPr lang="fr-FR" b="0" i="0" dirty="0">
                <a:solidFill>
                  <a:srgbClr val="222222"/>
                </a:solidFill>
                <a:effectLst/>
              </a:rPr>
              <a:t>, S., Fein, S., &amp; Markus, H. R. (2023). </a:t>
            </a:r>
            <a:r>
              <a:rPr lang="fr-FR" b="0" i="1" dirty="0">
                <a:solidFill>
                  <a:srgbClr val="222222"/>
                </a:solidFill>
                <a:effectLst/>
              </a:rPr>
              <a:t>Social </a:t>
            </a:r>
            <a:r>
              <a:rPr lang="fr-FR" b="0" i="1" dirty="0" err="1">
                <a:solidFill>
                  <a:srgbClr val="222222"/>
                </a:solidFill>
                <a:effectLst/>
              </a:rPr>
              <a:t>psychology</a:t>
            </a:r>
            <a:r>
              <a:rPr lang="fr-FR" b="0" i="0" dirty="0">
                <a:solidFill>
                  <a:srgbClr val="222222"/>
                </a:solidFill>
                <a:effectLst/>
              </a:rPr>
              <a:t>. SAGE Publications.</a:t>
            </a:r>
          </a:p>
          <a:p>
            <a:pPr marL="0" indent="0">
              <a:buNone/>
            </a:pPr>
            <a:r>
              <a:rPr lang="fr-FR" dirty="0">
                <a:solidFill>
                  <a:srgbClr val="222222"/>
                </a:solidFill>
              </a:rPr>
              <a:t>3. </a:t>
            </a:r>
            <a:r>
              <a:rPr lang="en-US" b="0" i="0" dirty="0">
                <a:solidFill>
                  <a:srgbClr val="222222"/>
                </a:solidFill>
                <a:effectLst/>
              </a:rPr>
              <a:t>Antonucci, T. C., &amp; Akiyama, H. (1997). Social support and the maintenance of competence. </a:t>
            </a:r>
            <a:r>
              <a:rPr lang="en-US" b="0" i="0" dirty="0">
                <a:solidFill>
                  <a:srgbClr val="333333"/>
                </a:solidFill>
                <a:effectLst/>
              </a:rPr>
              <a:t>In S. L. Willis, K. W. </a:t>
            </a:r>
            <a:r>
              <a:rPr lang="en-US" b="0" i="0" dirty="0" err="1">
                <a:solidFill>
                  <a:srgbClr val="333333"/>
                </a:solidFill>
                <a:effectLst/>
              </a:rPr>
              <a:t>Schaie</a:t>
            </a:r>
            <a:r>
              <a:rPr lang="en-US" b="0" i="0" dirty="0">
                <a:solidFill>
                  <a:srgbClr val="333333"/>
                </a:solidFill>
                <a:effectLst/>
              </a:rPr>
              <a:t>, &amp; M. D. Hayward (Eds.), </a:t>
            </a:r>
            <a:r>
              <a:rPr lang="en-US" b="0" i="1" dirty="0">
                <a:solidFill>
                  <a:srgbClr val="333333"/>
                </a:solidFill>
                <a:effectLst/>
              </a:rPr>
              <a:t>Societal mechanisms for maintaining competence in old age</a:t>
            </a:r>
            <a:r>
              <a:rPr lang="en-US" b="0" i="0" dirty="0">
                <a:solidFill>
                  <a:srgbClr val="333333"/>
                </a:solidFill>
                <a:effectLst/>
              </a:rPr>
              <a:t> (pp. 182–231). Springer Publishing Company.</a:t>
            </a:r>
          </a:p>
          <a:p>
            <a:pPr marL="0" indent="0">
              <a:buNone/>
            </a:pPr>
            <a:r>
              <a:rPr lang="en-US" dirty="0">
                <a:solidFill>
                  <a:srgbClr val="333333"/>
                </a:solidFill>
              </a:rPr>
              <a:t>4. </a:t>
            </a:r>
            <a:r>
              <a:rPr lang="en-US" b="0" i="0" dirty="0">
                <a:solidFill>
                  <a:srgbClr val="222222"/>
                </a:solidFill>
                <a:effectLst/>
              </a:rPr>
              <a:t>Helgeson, V. S., Cohen, S., Schulz, R., &amp; </a:t>
            </a:r>
            <a:r>
              <a:rPr lang="en-US" b="0" i="0" dirty="0" err="1">
                <a:solidFill>
                  <a:srgbClr val="222222"/>
                </a:solidFill>
                <a:effectLst/>
              </a:rPr>
              <a:t>Yasko</a:t>
            </a:r>
            <a:r>
              <a:rPr lang="en-US" b="0" i="0" dirty="0">
                <a:solidFill>
                  <a:srgbClr val="222222"/>
                </a:solidFill>
                <a:effectLst/>
              </a:rPr>
              <a:t>, J. (2000). Group support interventions for women with breast cancer: who benefits from what?. </a:t>
            </a:r>
            <a:r>
              <a:rPr lang="en-US" b="0" i="1" dirty="0">
                <a:solidFill>
                  <a:srgbClr val="222222"/>
                </a:solidFill>
                <a:effectLst/>
              </a:rPr>
              <a:t>Health psychology</a:t>
            </a:r>
            <a:r>
              <a:rPr lang="en-US" b="0" i="0" dirty="0">
                <a:solidFill>
                  <a:srgbClr val="222222"/>
                </a:solidFill>
                <a:effectLst/>
              </a:rPr>
              <a:t>, </a:t>
            </a:r>
            <a:r>
              <a:rPr lang="en-US" b="0" i="1" dirty="0">
                <a:solidFill>
                  <a:srgbClr val="222222"/>
                </a:solidFill>
                <a:effectLst/>
              </a:rPr>
              <a:t>19</a:t>
            </a:r>
            <a:r>
              <a:rPr lang="en-US" b="0" i="0" dirty="0">
                <a:solidFill>
                  <a:srgbClr val="222222"/>
                </a:solidFill>
                <a:effectLst/>
              </a:rPr>
              <a:t>(2), 107.</a:t>
            </a:r>
          </a:p>
          <a:p>
            <a:pPr marL="0" indent="0">
              <a:buNone/>
            </a:pPr>
            <a:r>
              <a:rPr lang="en-US" dirty="0">
                <a:solidFill>
                  <a:srgbClr val="222222"/>
                </a:solidFill>
              </a:rPr>
              <a:t>5. </a:t>
            </a:r>
            <a:r>
              <a:rPr lang="en-US" b="0" i="0" dirty="0" err="1">
                <a:solidFill>
                  <a:srgbClr val="222222"/>
                </a:solidFill>
                <a:effectLst/>
              </a:rPr>
              <a:t>Schröder</a:t>
            </a:r>
            <a:r>
              <a:rPr lang="en-US" b="0" i="0" dirty="0">
                <a:solidFill>
                  <a:srgbClr val="222222"/>
                </a:solidFill>
                <a:effectLst/>
              </a:rPr>
              <a:t>, K. E., Schwarzer, R., &amp; </a:t>
            </a:r>
            <a:r>
              <a:rPr lang="en-US" b="0" i="0" dirty="0" err="1">
                <a:solidFill>
                  <a:srgbClr val="222222"/>
                </a:solidFill>
                <a:effectLst/>
              </a:rPr>
              <a:t>Endler</a:t>
            </a:r>
            <a:r>
              <a:rPr lang="en-US" b="0" i="0" dirty="0">
                <a:solidFill>
                  <a:srgbClr val="222222"/>
                </a:solidFill>
                <a:effectLst/>
              </a:rPr>
              <a:t>, N. S. (1997). Predicting cardiac patients' quality of life from the characteristics of their spouses. </a:t>
            </a:r>
            <a:r>
              <a:rPr lang="en-US" b="0" i="1" dirty="0">
                <a:solidFill>
                  <a:srgbClr val="222222"/>
                </a:solidFill>
                <a:effectLst/>
              </a:rPr>
              <a:t>Journal of Health Psychology</a:t>
            </a:r>
            <a:r>
              <a:rPr lang="en-US" b="0" i="0" dirty="0">
                <a:solidFill>
                  <a:srgbClr val="222222"/>
                </a:solidFill>
                <a:effectLst/>
              </a:rPr>
              <a:t>, </a:t>
            </a:r>
            <a:r>
              <a:rPr lang="en-US" b="0" i="1" dirty="0">
                <a:solidFill>
                  <a:srgbClr val="222222"/>
                </a:solidFill>
                <a:effectLst/>
              </a:rPr>
              <a:t>2</a:t>
            </a:r>
            <a:r>
              <a:rPr lang="en-US" b="0" i="0" dirty="0">
                <a:solidFill>
                  <a:srgbClr val="222222"/>
                </a:solidFill>
                <a:effectLst/>
              </a:rPr>
              <a:t>(2), 231-244.</a:t>
            </a:r>
            <a:endParaRPr lang="en-US" dirty="0"/>
          </a:p>
        </p:txBody>
      </p:sp>
    </p:spTree>
    <p:extLst>
      <p:ext uri="{BB962C8B-B14F-4D97-AF65-F5344CB8AC3E}">
        <p14:creationId xmlns:p14="http://schemas.microsoft.com/office/powerpoint/2010/main" val="2774288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870F-EE32-4061-80CA-D820F1FBF095}"/>
              </a:ext>
            </a:extLst>
          </p:cNvPr>
          <p:cNvSpPr>
            <a:spLocks noGrp="1"/>
          </p:cNvSpPr>
          <p:nvPr>
            <p:ph type="title"/>
          </p:nvPr>
        </p:nvSpPr>
        <p:spPr>
          <a:xfrm>
            <a:off x="838200" y="2000321"/>
            <a:ext cx="10515600" cy="1325563"/>
          </a:xfrm>
        </p:spPr>
        <p:txBody>
          <a:bodyPr/>
          <a:lstStyle/>
          <a:p>
            <a:r>
              <a:rPr lang="en-US" b="1" dirty="0"/>
              <a:t>Course 2</a:t>
            </a:r>
          </a:p>
        </p:txBody>
      </p:sp>
      <p:sp>
        <p:nvSpPr>
          <p:cNvPr id="3" name="Content Placeholder 2">
            <a:extLst>
              <a:ext uri="{FF2B5EF4-FFF2-40B4-BE49-F238E27FC236}">
                <a16:creationId xmlns:a16="http://schemas.microsoft.com/office/drawing/2014/main" id="{32DE9BA0-F4A5-4331-8410-04904E3984E6}"/>
              </a:ext>
            </a:extLst>
          </p:cNvPr>
          <p:cNvSpPr>
            <a:spLocks noGrp="1"/>
          </p:cNvSpPr>
          <p:nvPr>
            <p:ph idx="1"/>
          </p:nvPr>
        </p:nvSpPr>
        <p:spPr>
          <a:xfrm>
            <a:off x="838200" y="4194897"/>
            <a:ext cx="10515600" cy="1240848"/>
          </a:xfrm>
        </p:spPr>
        <p:txBody>
          <a:bodyPr>
            <a:normAutofit/>
          </a:bodyPr>
          <a:lstStyle/>
          <a:p>
            <a:pPr marL="0" indent="0">
              <a:buNone/>
            </a:pPr>
            <a:r>
              <a:rPr lang="en-US" sz="3600" b="1" dirty="0"/>
              <a:t>Fundamental concepts in social support analysis</a:t>
            </a:r>
          </a:p>
        </p:txBody>
      </p:sp>
      <p:pic>
        <p:nvPicPr>
          <p:cNvPr id="4" name="Picture 3">
            <a:extLst>
              <a:ext uri="{FF2B5EF4-FFF2-40B4-BE49-F238E27FC236}">
                <a16:creationId xmlns:a16="http://schemas.microsoft.com/office/drawing/2014/main" id="{C419FDB9-90EF-4D4B-91C2-89EF738AA6C4}"/>
              </a:ext>
            </a:extLst>
          </p:cNvPr>
          <p:cNvPicPr/>
          <p:nvPr/>
        </p:nvPicPr>
        <p:blipFill>
          <a:blip r:embed="rId2">
            <a:extLst>
              <a:ext uri="{28A0092B-C50C-407E-A947-70E740481C1C}">
                <a14:useLocalDpi xmlns:a14="http://schemas.microsoft.com/office/drawing/2010/main" val="0"/>
              </a:ext>
            </a:extLst>
          </a:blip>
          <a:stretch>
            <a:fillRect/>
          </a:stretch>
        </p:blipFill>
        <p:spPr>
          <a:xfrm>
            <a:off x="838200" y="555336"/>
            <a:ext cx="3779520" cy="1295400"/>
          </a:xfrm>
          <a:prstGeom prst="rect">
            <a:avLst/>
          </a:prstGeom>
        </p:spPr>
      </p:pic>
    </p:spTree>
    <p:extLst>
      <p:ext uri="{BB962C8B-B14F-4D97-AF65-F5344CB8AC3E}">
        <p14:creationId xmlns:p14="http://schemas.microsoft.com/office/powerpoint/2010/main" val="463530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87037B-2067-40BB-A9E8-1E19EECC3114}"/>
              </a:ext>
            </a:extLst>
          </p:cNvPr>
          <p:cNvSpPr>
            <a:spLocks noGrp="1"/>
          </p:cNvSpPr>
          <p:nvPr>
            <p:ph idx="1"/>
          </p:nvPr>
        </p:nvSpPr>
        <p:spPr>
          <a:xfrm>
            <a:off x="838200" y="729673"/>
            <a:ext cx="10515600" cy="5447290"/>
          </a:xfrm>
        </p:spPr>
        <p:txBody>
          <a:bodyPr>
            <a:normAutofit/>
          </a:bodyPr>
          <a:lstStyle/>
          <a:p>
            <a:r>
              <a:rPr lang="en-GB" dirty="0"/>
              <a:t>D</a:t>
            </a:r>
            <a:r>
              <a:rPr lang="ro-RO" dirty="0"/>
              <a:t>.</a:t>
            </a:r>
            <a:r>
              <a:rPr lang="en-GB" dirty="0"/>
              <a:t> J. Goldsmith put forward the view that the analysis of social support may be the source of both known and unknown aspects related to the means whereby discussions about existential issues can help people overcome life challenges [1</a:t>
            </a:r>
            <a:r>
              <a:rPr lang="ro-RO" dirty="0"/>
              <a:t>, 2</a:t>
            </a:r>
            <a:r>
              <a:rPr lang="en-GB" dirty="0"/>
              <a:t>]. </a:t>
            </a:r>
            <a:endParaRPr lang="ro-RO" dirty="0"/>
          </a:p>
          <a:p>
            <a:endParaRPr lang="ro-RO" sz="1600" dirty="0"/>
          </a:p>
          <a:p>
            <a:r>
              <a:rPr lang="en-GB" dirty="0"/>
              <a:t>Everyday experiences can be shaped by a local, regional, national or European socio-economic reality</a:t>
            </a:r>
            <a:r>
              <a:rPr lang="ro-RO" dirty="0"/>
              <a:t> </a:t>
            </a:r>
            <a:r>
              <a:rPr lang="en-US" dirty="0"/>
              <a:t>[2]</a:t>
            </a:r>
            <a:r>
              <a:rPr lang="en-GB" dirty="0"/>
              <a:t>. </a:t>
            </a:r>
            <a:endParaRPr lang="ro-RO" dirty="0"/>
          </a:p>
          <a:p>
            <a:endParaRPr lang="ro-RO" dirty="0"/>
          </a:p>
          <a:p>
            <a:r>
              <a:rPr lang="en-US" dirty="0"/>
              <a:t>Social support as a phenomenon is also manifested as a form of solidarity, which occurs not only at the request of the person who feels the need to share a personal issue, but also appears, quite often, as a manifestation of anticipation on the part of the supporter [2].</a:t>
            </a:r>
          </a:p>
        </p:txBody>
      </p:sp>
    </p:spTree>
    <p:extLst>
      <p:ext uri="{BB962C8B-B14F-4D97-AF65-F5344CB8AC3E}">
        <p14:creationId xmlns:p14="http://schemas.microsoft.com/office/powerpoint/2010/main" val="2842125796"/>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C0B0B4-B7B4-4770-B7D6-AF1657A1F98F}"/>
              </a:ext>
            </a:extLst>
          </p:cNvPr>
          <p:cNvSpPr>
            <a:spLocks noGrp="1"/>
          </p:cNvSpPr>
          <p:nvPr>
            <p:ph idx="1"/>
          </p:nvPr>
        </p:nvSpPr>
        <p:spPr>
          <a:xfrm>
            <a:off x="838200" y="563418"/>
            <a:ext cx="10515600" cy="5613545"/>
          </a:xfrm>
        </p:spPr>
        <p:txBody>
          <a:bodyPr>
            <a:normAutofit/>
          </a:bodyPr>
          <a:lstStyle/>
          <a:p>
            <a:r>
              <a:rPr lang="en-US" b="1" dirty="0"/>
              <a:t>Concepts</a:t>
            </a:r>
          </a:p>
          <a:p>
            <a:endParaRPr lang="en-US" sz="1700" b="1" dirty="0"/>
          </a:p>
          <a:p>
            <a:r>
              <a:rPr lang="en-US" b="1" i="1" dirty="0"/>
              <a:t>emotional support </a:t>
            </a:r>
            <a:r>
              <a:rPr lang="en-US" dirty="0"/>
              <a:t>- Provision of liking, reassurance, and respect.</a:t>
            </a:r>
          </a:p>
          <a:p>
            <a:endParaRPr lang="en-US" sz="1700" dirty="0"/>
          </a:p>
          <a:p>
            <a:r>
              <a:rPr lang="en-US" b="1" i="1" dirty="0"/>
              <a:t>instrumental support </a:t>
            </a:r>
            <a:r>
              <a:rPr lang="en-US" dirty="0"/>
              <a:t>- Aid with services and tasks of daily living.</a:t>
            </a:r>
          </a:p>
          <a:p>
            <a:endParaRPr lang="en-US" sz="1700" dirty="0"/>
          </a:p>
          <a:p>
            <a:r>
              <a:rPr lang="en-US" b="1" i="1" dirty="0"/>
              <a:t>perceived support </a:t>
            </a:r>
            <a:r>
              <a:rPr lang="en-US" dirty="0"/>
              <a:t>- Support perceived to be available if the need for it arises in the future.</a:t>
            </a:r>
          </a:p>
          <a:p>
            <a:endParaRPr lang="en-US" sz="1600" dirty="0"/>
          </a:p>
          <a:p>
            <a:r>
              <a:rPr lang="en-US" b="1" i="1" dirty="0"/>
              <a:t>received support </a:t>
            </a:r>
            <a:r>
              <a:rPr lang="en-US" dirty="0"/>
              <a:t>- Support actually received if needed in the past.</a:t>
            </a:r>
          </a:p>
          <a:p>
            <a:endParaRPr lang="en-US" sz="1600" dirty="0"/>
          </a:p>
          <a:p>
            <a:r>
              <a:rPr lang="en-US" b="1" i="1" dirty="0"/>
              <a:t>social network </a:t>
            </a:r>
            <a:r>
              <a:rPr lang="en-US" dirty="0"/>
              <a:t>- A group of individuals with whom an individual may exchange support.</a:t>
            </a:r>
          </a:p>
        </p:txBody>
      </p:sp>
    </p:spTree>
    <p:extLst>
      <p:ext uri="{BB962C8B-B14F-4D97-AF65-F5344CB8AC3E}">
        <p14:creationId xmlns:p14="http://schemas.microsoft.com/office/powerpoint/2010/main" val="906315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E8CB0B-3D9E-4A9B-9AF1-53621B9F4368}"/>
              </a:ext>
            </a:extLst>
          </p:cNvPr>
          <p:cNvSpPr>
            <a:spLocks noGrp="1"/>
          </p:cNvSpPr>
          <p:nvPr>
            <p:ph idx="1"/>
          </p:nvPr>
        </p:nvSpPr>
        <p:spPr>
          <a:xfrm>
            <a:off x="838200" y="544945"/>
            <a:ext cx="10515600" cy="5632018"/>
          </a:xfrm>
        </p:spPr>
        <p:txBody>
          <a:bodyPr/>
          <a:lstStyle/>
          <a:p>
            <a:r>
              <a:rPr lang="en-US" dirty="0"/>
              <a:t>The term social support describes a network of interpersonal relationships that provides a person with [3]:</a:t>
            </a:r>
          </a:p>
          <a:p>
            <a:endParaRPr lang="en-US" dirty="0"/>
          </a:p>
          <a:p>
            <a:pPr>
              <a:buFontTx/>
              <a:buChar char="-"/>
            </a:pPr>
            <a:r>
              <a:rPr lang="en-US" dirty="0"/>
              <a:t>a sense of acceptance and love;</a:t>
            </a:r>
          </a:p>
          <a:p>
            <a:pPr marL="0" indent="0">
              <a:buNone/>
            </a:pPr>
            <a:endParaRPr lang="en-US" dirty="0"/>
          </a:p>
          <a:p>
            <a:pPr>
              <a:buFontTx/>
              <a:buChar char="-"/>
            </a:pPr>
            <a:r>
              <a:rPr lang="en-US" dirty="0"/>
              <a:t>self-esteem and appreciation;</a:t>
            </a:r>
          </a:p>
          <a:p>
            <a:pPr marL="0" indent="0">
              <a:buNone/>
            </a:pPr>
            <a:endParaRPr lang="en-US" dirty="0"/>
          </a:p>
          <a:p>
            <a:pPr>
              <a:buFontTx/>
              <a:buChar char="-"/>
            </a:pPr>
            <a:r>
              <a:rPr lang="en-US" dirty="0"/>
              <a:t>communication and belonging;</a:t>
            </a:r>
          </a:p>
          <a:p>
            <a:pPr marL="0" indent="0">
              <a:buNone/>
            </a:pPr>
            <a:endParaRPr lang="en-US" dirty="0"/>
          </a:p>
          <a:p>
            <a:pPr marL="0" indent="0">
              <a:buNone/>
            </a:pPr>
            <a:r>
              <a:rPr lang="en-US" dirty="0"/>
              <a:t>- mutual support.</a:t>
            </a:r>
          </a:p>
          <a:p>
            <a:pPr>
              <a:buFontTx/>
              <a:buChar char="-"/>
            </a:pPr>
            <a:endParaRPr lang="en-US" dirty="0"/>
          </a:p>
          <a:p>
            <a:pPr>
              <a:buFontTx/>
              <a:buChar char="-"/>
            </a:pPr>
            <a:endParaRPr lang="en-US" dirty="0"/>
          </a:p>
        </p:txBody>
      </p:sp>
    </p:spTree>
    <p:extLst>
      <p:ext uri="{BB962C8B-B14F-4D97-AF65-F5344CB8AC3E}">
        <p14:creationId xmlns:p14="http://schemas.microsoft.com/office/powerpoint/2010/main" val="2389067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E57BF4-9BA1-40A4-B84B-9E0ABB180A48}"/>
              </a:ext>
            </a:extLst>
          </p:cNvPr>
          <p:cNvSpPr>
            <a:spLocks noGrp="1"/>
          </p:cNvSpPr>
          <p:nvPr>
            <p:ph idx="1"/>
          </p:nvPr>
        </p:nvSpPr>
        <p:spPr>
          <a:xfrm>
            <a:off x="838200" y="508000"/>
            <a:ext cx="10515600" cy="5668963"/>
          </a:xfrm>
        </p:spPr>
        <p:txBody>
          <a:bodyPr>
            <a:normAutofit lnSpcReduction="10000"/>
          </a:bodyPr>
          <a:lstStyle/>
          <a:p>
            <a:r>
              <a:rPr lang="en-US" dirty="0"/>
              <a:t>From the definition of social support, several types can be distinguished:</a:t>
            </a:r>
          </a:p>
          <a:p>
            <a:pPr marL="0" indent="0">
              <a:buNone/>
            </a:pPr>
            <a:endParaRPr lang="en-US" dirty="0"/>
          </a:p>
          <a:p>
            <a:pPr>
              <a:buFontTx/>
              <a:buChar char="-"/>
            </a:pPr>
            <a:r>
              <a:rPr lang="en-US" dirty="0"/>
              <a:t>emotional support (feeling of being loved, belonging, affection and care, empathy);</a:t>
            </a:r>
          </a:p>
          <a:p>
            <a:pPr marL="0" indent="0">
              <a:buNone/>
            </a:pPr>
            <a:endParaRPr lang="en-US" dirty="0"/>
          </a:p>
          <a:p>
            <a:pPr>
              <a:buFontTx/>
              <a:buChar char="-"/>
            </a:pPr>
            <a:r>
              <a:rPr lang="en-US" dirty="0"/>
              <a:t>appreciative support (personal appreciation and recognition, self-esteem, sense of identity);</a:t>
            </a:r>
          </a:p>
          <a:p>
            <a:pPr>
              <a:buFontTx/>
              <a:buChar char="-"/>
            </a:pPr>
            <a:endParaRPr lang="en-US" dirty="0"/>
          </a:p>
          <a:p>
            <a:pPr>
              <a:buFontTx/>
              <a:buChar char="-"/>
            </a:pPr>
            <a:r>
              <a:rPr lang="en-US" dirty="0"/>
              <a:t>informational support (advice, suggestions, directions and guidance, counselling, expert advice);</a:t>
            </a:r>
          </a:p>
          <a:p>
            <a:pPr marL="0" indent="0">
              <a:buNone/>
            </a:pPr>
            <a:endParaRPr lang="en-US" dirty="0"/>
          </a:p>
          <a:p>
            <a:pPr marL="0" indent="0">
              <a:buNone/>
            </a:pPr>
            <a:r>
              <a:rPr lang="en-US" dirty="0"/>
              <a:t>- instrumental support (material, concrete help).</a:t>
            </a:r>
          </a:p>
        </p:txBody>
      </p:sp>
    </p:spTree>
    <p:extLst>
      <p:ext uri="{BB962C8B-B14F-4D97-AF65-F5344CB8AC3E}">
        <p14:creationId xmlns:p14="http://schemas.microsoft.com/office/powerpoint/2010/main" val="745757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29C910-238C-4B54-A718-FDEF6022AEA7}"/>
              </a:ext>
            </a:extLst>
          </p:cNvPr>
          <p:cNvSpPr>
            <a:spLocks noGrp="1"/>
          </p:cNvSpPr>
          <p:nvPr>
            <p:ph idx="1"/>
          </p:nvPr>
        </p:nvSpPr>
        <p:spPr>
          <a:xfrm>
            <a:off x="838200" y="544945"/>
            <a:ext cx="10515600" cy="5632018"/>
          </a:xfrm>
        </p:spPr>
        <p:txBody>
          <a:bodyPr/>
          <a:lstStyle/>
          <a:p>
            <a:r>
              <a:rPr lang="en-US" dirty="0"/>
              <a:t>An important distinction when referring to social support is between its availability and its compatibility [3, 4]. </a:t>
            </a:r>
          </a:p>
          <a:p>
            <a:pPr marL="0" indent="0">
              <a:buNone/>
            </a:pPr>
            <a:endParaRPr lang="en-US" dirty="0"/>
          </a:p>
          <a:p>
            <a:r>
              <a:rPr lang="en-US" dirty="0"/>
              <a:t>In this sense we are talking about:</a:t>
            </a:r>
          </a:p>
          <a:p>
            <a:endParaRPr lang="en-US" dirty="0"/>
          </a:p>
          <a:p>
            <a:pPr>
              <a:buFontTx/>
              <a:buChar char="-"/>
            </a:pPr>
            <a:r>
              <a:rPr lang="en-US" dirty="0"/>
              <a:t>perceived social support (availability is concomitant with compatibility);</a:t>
            </a:r>
          </a:p>
          <a:p>
            <a:pPr marL="0" indent="0">
              <a:buNone/>
            </a:pPr>
            <a:endParaRPr lang="en-US" dirty="0"/>
          </a:p>
          <a:p>
            <a:pPr marL="0" indent="0">
              <a:buNone/>
            </a:pPr>
            <a:r>
              <a:rPr lang="en-US" dirty="0"/>
              <a:t>- received social support (where compatibility is not always perceived, despite the fact that some kind of support has been obtained).</a:t>
            </a:r>
          </a:p>
        </p:txBody>
      </p:sp>
    </p:spTree>
    <p:extLst>
      <p:ext uri="{BB962C8B-B14F-4D97-AF65-F5344CB8AC3E}">
        <p14:creationId xmlns:p14="http://schemas.microsoft.com/office/powerpoint/2010/main" val="2977298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FF22AA-EDFC-44F7-8FC3-E2F038C983D1}"/>
              </a:ext>
            </a:extLst>
          </p:cNvPr>
          <p:cNvSpPr>
            <a:spLocks noGrp="1"/>
          </p:cNvSpPr>
          <p:nvPr>
            <p:ph idx="1"/>
          </p:nvPr>
        </p:nvSpPr>
        <p:spPr>
          <a:xfrm>
            <a:off x="838200" y="517236"/>
            <a:ext cx="10515600" cy="5800437"/>
          </a:xfrm>
        </p:spPr>
        <p:txBody>
          <a:bodyPr/>
          <a:lstStyle/>
          <a:p>
            <a:r>
              <a:rPr lang="en-US" dirty="0"/>
              <a:t>The researchers draw attention to other equally important characteristics of social support:</a:t>
            </a:r>
          </a:p>
          <a:p>
            <a:pPr>
              <a:buFontTx/>
              <a:buChar char="-"/>
            </a:pPr>
            <a:r>
              <a:rPr lang="en-US" dirty="0"/>
              <a:t>its stability;</a:t>
            </a:r>
          </a:p>
          <a:p>
            <a:pPr marL="0" indent="0">
              <a:buNone/>
            </a:pPr>
            <a:r>
              <a:rPr lang="en-US" dirty="0"/>
              <a:t>- its physical proximity (appropriate location);</a:t>
            </a:r>
          </a:p>
          <a:p>
            <a:pPr>
              <a:buFontTx/>
              <a:buChar char="-"/>
            </a:pPr>
            <a:r>
              <a:rPr lang="en-US" dirty="0"/>
              <a:t>timing between access to support and situations of crisis or stress. </a:t>
            </a:r>
          </a:p>
          <a:p>
            <a:pPr marL="0" indent="0">
              <a:buNone/>
            </a:pPr>
            <a:endParaRPr lang="en-US" dirty="0"/>
          </a:p>
          <a:p>
            <a:r>
              <a:rPr lang="en-US" dirty="0"/>
              <a:t>There is no agreement on conceptualizing social support as:</a:t>
            </a:r>
          </a:p>
          <a:p>
            <a:pPr marL="0" indent="0">
              <a:buNone/>
            </a:pPr>
            <a:r>
              <a:rPr lang="en-US" dirty="0"/>
              <a:t>- Personality variable?</a:t>
            </a:r>
          </a:p>
          <a:p>
            <a:pPr>
              <a:buFontTx/>
              <a:buChar char="-"/>
            </a:pPr>
            <a:r>
              <a:rPr lang="en-US" dirty="0"/>
              <a:t>social characteristic?</a:t>
            </a:r>
          </a:p>
          <a:p>
            <a:pPr marL="0" indent="0">
              <a:buNone/>
            </a:pPr>
            <a:r>
              <a:rPr lang="en-US" dirty="0"/>
              <a:t>- or psycho-social dimension?</a:t>
            </a:r>
          </a:p>
        </p:txBody>
      </p:sp>
    </p:spTree>
    <p:extLst>
      <p:ext uri="{BB962C8B-B14F-4D97-AF65-F5344CB8AC3E}">
        <p14:creationId xmlns:p14="http://schemas.microsoft.com/office/powerpoint/2010/main" val="405140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FD4BB5-332E-4120-805C-A3AD89453A08}"/>
              </a:ext>
            </a:extLst>
          </p:cNvPr>
          <p:cNvSpPr>
            <a:spLocks noGrp="1"/>
          </p:cNvSpPr>
          <p:nvPr>
            <p:ph idx="1"/>
          </p:nvPr>
        </p:nvSpPr>
        <p:spPr>
          <a:xfrm>
            <a:off x="838200" y="230910"/>
            <a:ext cx="10515600" cy="6419272"/>
          </a:xfrm>
        </p:spPr>
        <p:txBody>
          <a:bodyPr>
            <a:normAutofit lnSpcReduction="10000"/>
          </a:bodyPr>
          <a:lstStyle/>
          <a:p>
            <a:r>
              <a:rPr lang="en-US" dirty="0"/>
              <a:t>It also raises the question of what is more relevant to the positive effect of social support on health:</a:t>
            </a:r>
          </a:p>
          <a:p>
            <a:pPr>
              <a:buFontTx/>
              <a:buChar char="-"/>
            </a:pPr>
            <a:r>
              <a:rPr lang="en-US" dirty="0"/>
              <a:t>quality? (even if the number of people providing social support is very small?) or</a:t>
            </a:r>
          </a:p>
          <a:p>
            <a:pPr>
              <a:buFontTx/>
              <a:buChar char="-"/>
            </a:pPr>
            <a:r>
              <a:rPr lang="en-US" dirty="0"/>
              <a:t>quantity? (which increases the chance of stability, proximity and </a:t>
            </a:r>
            <a:r>
              <a:rPr lang="en-US" dirty="0" err="1"/>
              <a:t>synchronisation</a:t>
            </a:r>
            <a:r>
              <a:rPr lang="en-US" dirty="0"/>
              <a:t>).</a:t>
            </a:r>
          </a:p>
          <a:p>
            <a:r>
              <a:rPr lang="en-US" dirty="0"/>
              <a:t>Sources of social support can be different:</a:t>
            </a:r>
          </a:p>
          <a:p>
            <a:pPr>
              <a:buFontTx/>
              <a:buChar char="-"/>
            </a:pPr>
            <a:r>
              <a:rPr lang="en-US" dirty="0"/>
              <a:t>family</a:t>
            </a:r>
          </a:p>
          <a:p>
            <a:pPr marL="0" indent="0">
              <a:buNone/>
            </a:pPr>
            <a:r>
              <a:rPr lang="en-US" dirty="0"/>
              <a:t>- relatives</a:t>
            </a:r>
          </a:p>
          <a:p>
            <a:pPr>
              <a:buFontTx/>
              <a:buChar char="-"/>
            </a:pPr>
            <a:r>
              <a:rPr lang="en-US" dirty="0"/>
              <a:t>friends</a:t>
            </a:r>
          </a:p>
          <a:p>
            <a:pPr>
              <a:buFontTx/>
              <a:buChar char="-"/>
            </a:pPr>
            <a:r>
              <a:rPr lang="en-US" dirty="0"/>
              <a:t>colleagues and the professional community</a:t>
            </a:r>
          </a:p>
          <a:p>
            <a:pPr>
              <a:buFontTx/>
              <a:buChar char="-"/>
            </a:pPr>
            <a:r>
              <a:rPr lang="en-US" dirty="0" err="1"/>
              <a:t>neighbours</a:t>
            </a:r>
            <a:r>
              <a:rPr lang="en-US" dirty="0"/>
              <a:t> and </a:t>
            </a:r>
            <a:r>
              <a:rPr lang="en-US" dirty="0" err="1"/>
              <a:t>neighbourhood</a:t>
            </a:r>
            <a:r>
              <a:rPr lang="en-US" dirty="0"/>
              <a:t> community</a:t>
            </a:r>
          </a:p>
          <a:p>
            <a:pPr>
              <a:buFontTx/>
              <a:buChar char="-"/>
            </a:pPr>
            <a:r>
              <a:rPr lang="en-US" dirty="0"/>
              <a:t>informal groups (clubs, church)</a:t>
            </a:r>
          </a:p>
          <a:p>
            <a:pPr marL="0" indent="0">
              <a:buNone/>
            </a:pPr>
            <a:r>
              <a:rPr lang="en-US" dirty="0"/>
              <a:t>- specialists (doctors, psychologists, information </a:t>
            </a:r>
            <a:r>
              <a:rPr lang="en-US" dirty="0" err="1"/>
              <a:t>centres</a:t>
            </a:r>
            <a:r>
              <a:rPr lang="en-US" dirty="0"/>
              <a:t>, etc.)</a:t>
            </a:r>
          </a:p>
        </p:txBody>
      </p:sp>
    </p:spTree>
    <p:extLst>
      <p:ext uri="{BB962C8B-B14F-4D97-AF65-F5344CB8AC3E}">
        <p14:creationId xmlns:p14="http://schemas.microsoft.com/office/powerpoint/2010/main" val="2064001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83ABB0-CE78-47EF-9AF6-4E17F0BFD686}"/>
              </a:ext>
            </a:extLst>
          </p:cNvPr>
          <p:cNvSpPr>
            <a:spLocks noGrp="1"/>
          </p:cNvSpPr>
          <p:nvPr>
            <p:ph idx="1"/>
          </p:nvPr>
        </p:nvSpPr>
        <p:spPr>
          <a:xfrm>
            <a:off x="838200" y="461818"/>
            <a:ext cx="10515600" cy="5715145"/>
          </a:xfrm>
        </p:spPr>
        <p:txBody>
          <a:bodyPr>
            <a:normAutofit/>
          </a:bodyPr>
          <a:lstStyle/>
          <a:p>
            <a:pPr marL="0" indent="0">
              <a:buNone/>
            </a:pPr>
            <a:r>
              <a:rPr lang="en-US" b="1" dirty="0"/>
              <a:t>Areas of analysis</a:t>
            </a:r>
          </a:p>
          <a:p>
            <a:endParaRPr lang="en-US" sz="1700" dirty="0"/>
          </a:p>
          <a:p>
            <a:r>
              <a:rPr lang="en-US" dirty="0"/>
              <a:t>Support groups and self-help groups</a:t>
            </a:r>
          </a:p>
          <a:p>
            <a:endParaRPr lang="en-US" sz="1700" dirty="0"/>
          </a:p>
          <a:p>
            <a:r>
              <a:rPr lang="en-US" dirty="0"/>
              <a:t>Social support and health</a:t>
            </a:r>
          </a:p>
          <a:p>
            <a:endParaRPr lang="en-US" sz="1700" dirty="0"/>
          </a:p>
          <a:p>
            <a:r>
              <a:rPr lang="en-US" dirty="0"/>
              <a:t>Support groups and self-help groups</a:t>
            </a:r>
          </a:p>
          <a:p>
            <a:endParaRPr lang="en-US" sz="1700" dirty="0"/>
          </a:p>
          <a:p>
            <a:r>
              <a:rPr lang="en-US" dirty="0"/>
              <a:t>Social support in the elderly</a:t>
            </a:r>
          </a:p>
          <a:p>
            <a:endParaRPr lang="en-US" sz="1600" dirty="0"/>
          </a:p>
          <a:p>
            <a:r>
              <a:rPr lang="en-US" dirty="0"/>
              <a:t>Social support and gender</a:t>
            </a:r>
          </a:p>
          <a:p>
            <a:endParaRPr lang="en-US" sz="1600" dirty="0"/>
          </a:p>
          <a:p>
            <a:r>
              <a:rPr lang="en-US" dirty="0"/>
              <a:t>Social support and social skills</a:t>
            </a:r>
          </a:p>
          <a:p>
            <a:endParaRPr lang="en-US" dirty="0"/>
          </a:p>
        </p:txBody>
      </p:sp>
    </p:spTree>
    <p:extLst>
      <p:ext uri="{BB962C8B-B14F-4D97-AF65-F5344CB8AC3E}">
        <p14:creationId xmlns:p14="http://schemas.microsoft.com/office/powerpoint/2010/main" val="2458280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02D71-2160-4ED6-A92A-911F4462D0C6}"/>
              </a:ext>
            </a:extLst>
          </p:cNvPr>
          <p:cNvSpPr>
            <a:spLocks noGrp="1"/>
          </p:cNvSpPr>
          <p:nvPr>
            <p:ph type="title"/>
          </p:nvPr>
        </p:nvSpPr>
        <p:spPr>
          <a:xfrm>
            <a:off x="838200" y="365126"/>
            <a:ext cx="10515600" cy="826366"/>
          </a:xfrm>
        </p:spPr>
        <p:txBody>
          <a:bodyPr>
            <a:normAutofit/>
          </a:bodyPr>
          <a:lstStyle/>
          <a:p>
            <a:r>
              <a:rPr lang="ro-RO" sz="3600" b="1" dirty="0"/>
              <a:t>References</a:t>
            </a:r>
            <a:endParaRPr lang="en-US" sz="3600" b="1" dirty="0"/>
          </a:p>
        </p:txBody>
      </p:sp>
      <p:sp>
        <p:nvSpPr>
          <p:cNvPr id="3" name="Content Placeholder 2">
            <a:extLst>
              <a:ext uri="{FF2B5EF4-FFF2-40B4-BE49-F238E27FC236}">
                <a16:creationId xmlns:a16="http://schemas.microsoft.com/office/drawing/2014/main" id="{F7B0F5D4-A198-4DDA-9943-4B4F9BD1625F}"/>
              </a:ext>
            </a:extLst>
          </p:cNvPr>
          <p:cNvSpPr>
            <a:spLocks noGrp="1"/>
          </p:cNvSpPr>
          <p:nvPr>
            <p:ph idx="1"/>
          </p:nvPr>
        </p:nvSpPr>
        <p:spPr>
          <a:xfrm>
            <a:off x="838200" y="1191492"/>
            <a:ext cx="10515600" cy="5301382"/>
          </a:xfrm>
        </p:spPr>
        <p:txBody>
          <a:bodyPr>
            <a:normAutofit/>
          </a:bodyPr>
          <a:lstStyle/>
          <a:p>
            <a:pPr marL="0" indent="0">
              <a:buNone/>
            </a:pPr>
            <a:r>
              <a:rPr lang="ro-RO" sz="2600" dirty="0">
                <a:solidFill>
                  <a:srgbClr val="000000"/>
                </a:solidFill>
                <a:effectLst/>
                <a:ea typeface="Times New Roman" panose="02020603050405020304" pitchFamily="18" charset="0"/>
                <a:cs typeface="Times New Roman" panose="02020603050405020304" pitchFamily="18" charset="0"/>
              </a:rPr>
              <a:t>1. Goldsmith, D. J. (2004). </a:t>
            </a:r>
            <a:r>
              <a:rPr lang="ro-RO" sz="2600" i="1" dirty="0">
                <a:solidFill>
                  <a:srgbClr val="000000"/>
                </a:solidFill>
                <a:effectLst/>
                <a:ea typeface="Times New Roman" panose="02020603050405020304" pitchFamily="18" charset="0"/>
                <a:cs typeface="Times New Roman" panose="02020603050405020304" pitchFamily="18" charset="0"/>
              </a:rPr>
              <a:t>Communicating Social Support. </a:t>
            </a:r>
            <a:r>
              <a:rPr lang="ro-RO" sz="2600" dirty="0">
                <a:solidFill>
                  <a:srgbClr val="000000"/>
                </a:solidFill>
                <a:ea typeface="Times New Roman" panose="02020603050405020304" pitchFamily="18" charset="0"/>
                <a:cs typeface="Times New Roman" panose="02020603050405020304" pitchFamily="18" charset="0"/>
              </a:rPr>
              <a:t>Cambridge, UK: Cambridge </a:t>
            </a:r>
            <a:r>
              <a:rPr lang="ro-RO" sz="2600" dirty="0">
                <a:solidFill>
                  <a:srgbClr val="000000"/>
                </a:solidFill>
                <a:effectLst/>
                <a:ea typeface="Times New Roman" panose="02020603050405020304" pitchFamily="18" charset="0"/>
                <a:cs typeface="Times New Roman" panose="02020603050405020304" pitchFamily="18" charset="0"/>
              </a:rPr>
              <a:t>University Press.</a:t>
            </a:r>
          </a:p>
          <a:p>
            <a:pPr marL="0" indent="0">
              <a:buNone/>
            </a:pPr>
            <a:r>
              <a:rPr lang="ro-RO" sz="2600" dirty="0">
                <a:solidFill>
                  <a:srgbClr val="000000"/>
                </a:solidFill>
                <a:effectLst/>
                <a:ea typeface="Times New Roman" panose="02020603050405020304" pitchFamily="18" charset="0"/>
                <a:cs typeface="Times New Roman" panose="02020603050405020304" pitchFamily="18" charset="0"/>
              </a:rPr>
              <a:t>2. </a:t>
            </a:r>
            <a:r>
              <a:rPr lang="en-US" sz="2600" dirty="0">
                <a:solidFill>
                  <a:srgbClr val="000000"/>
                </a:solidFill>
                <a:cs typeface="Times New Roman" panose="02020603050405020304" pitchFamily="18" charset="0"/>
              </a:rPr>
              <a:t>Marian, M., </a:t>
            </a:r>
            <a:r>
              <a:rPr lang="en-US" sz="2600" dirty="0" err="1">
                <a:solidFill>
                  <a:srgbClr val="000000"/>
                </a:solidFill>
                <a:cs typeface="Times New Roman" panose="02020603050405020304" pitchFamily="18" charset="0"/>
              </a:rPr>
              <a:t>Darabaneanu</a:t>
            </a:r>
            <a:r>
              <a:rPr lang="en-US" sz="2600" dirty="0">
                <a:solidFill>
                  <a:srgbClr val="000000"/>
                </a:solidFill>
                <a:cs typeface="Times New Roman" panose="02020603050405020304" pitchFamily="18" charset="0"/>
              </a:rPr>
              <a:t>, D., </a:t>
            </a:r>
            <a:r>
              <a:rPr lang="en-US" sz="2600" dirty="0" err="1">
                <a:solidFill>
                  <a:srgbClr val="000000"/>
                </a:solidFill>
                <a:cs typeface="Times New Roman" panose="02020603050405020304" pitchFamily="18" charset="0"/>
              </a:rPr>
              <a:t>Chirodea</a:t>
            </a:r>
            <a:r>
              <a:rPr lang="en-US" sz="2600" dirty="0">
                <a:solidFill>
                  <a:srgbClr val="000000"/>
                </a:solidFill>
                <a:cs typeface="Times New Roman" panose="02020603050405020304" pitchFamily="18" charset="0"/>
              </a:rPr>
              <a:t>, F., &amp; </a:t>
            </a:r>
            <a:r>
              <a:rPr lang="en-US" sz="2600" dirty="0" err="1">
                <a:solidFill>
                  <a:srgbClr val="000000"/>
                </a:solidFill>
                <a:cs typeface="Times New Roman" panose="02020603050405020304" pitchFamily="18" charset="0"/>
              </a:rPr>
              <a:t>Toca</a:t>
            </a:r>
            <a:r>
              <a:rPr lang="en-US" sz="2600" dirty="0">
                <a:solidFill>
                  <a:srgbClr val="000000"/>
                </a:solidFill>
                <a:cs typeface="Times New Roman" panose="02020603050405020304" pitchFamily="18" charset="0"/>
              </a:rPr>
              <a:t>, C. (2022). Analysis of social support as an argument for the sustainable construction of the European Community space. </a:t>
            </a:r>
            <a:r>
              <a:rPr lang="en-US" sz="2600" i="1" dirty="0">
                <a:solidFill>
                  <a:srgbClr val="000000"/>
                </a:solidFill>
                <a:cs typeface="Times New Roman" panose="02020603050405020304" pitchFamily="18" charset="0"/>
              </a:rPr>
              <a:t>Sustainability</a:t>
            </a:r>
            <a:r>
              <a:rPr lang="en-US" sz="2600" dirty="0">
                <a:solidFill>
                  <a:srgbClr val="000000"/>
                </a:solidFill>
                <a:cs typeface="Times New Roman" panose="02020603050405020304" pitchFamily="18" charset="0"/>
              </a:rPr>
              <a:t>, 14(12), 7448.</a:t>
            </a:r>
            <a:endParaRPr lang="ro-RO" sz="2600" dirty="0">
              <a:solidFill>
                <a:srgbClr val="000000"/>
              </a:solidFill>
              <a:cs typeface="Times New Roman" panose="02020603050405020304" pitchFamily="18" charset="0"/>
            </a:endParaRPr>
          </a:p>
          <a:p>
            <a:pPr marL="0" indent="0">
              <a:buNone/>
            </a:pPr>
            <a:r>
              <a:rPr lang="ro-RO" sz="2600" dirty="0">
                <a:solidFill>
                  <a:srgbClr val="000000"/>
                </a:solidFill>
                <a:cs typeface="Times New Roman" panose="02020603050405020304" pitchFamily="18" charset="0"/>
              </a:rPr>
              <a:t>3. </a:t>
            </a:r>
            <a:r>
              <a:rPr lang="en-US" sz="2600" b="0" i="0" dirty="0">
                <a:solidFill>
                  <a:srgbClr val="222222"/>
                </a:solidFill>
                <a:effectLst/>
              </a:rPr>
              <a:t>Smelser, N. J., &amp; </a:t>
            </a:r>
            <a:r>
              <a:rPr lang="en-US" sz="2600" b="0" i="0" dirty="0" err="1">
                <a:solidFill>
                  <a:srgbClr val="222222"/>
                </a:solidFill>
                <a:effectLst/>
              </a:rPr>
              <a:t>Baltes</a:t>
            </a:r>
            <a:r>
              <a:rPr lang="en-US" sz="2600" b="0" i="0" dirty="0">
                <a:solidFill>
                  <a:srgbClr val="222222"/>
                </a:solidFill>
                <a:effectLst/>
              </a:rPr>
              <a:t>, P. B. (Eds.). (2001). </a:t>
            </a:r>
            <a:r>
              <a:rPr lang="en-US" sz="2600" b="0" i="1" dirty="0">
                <a:solidFill>
                  <a:srgbClr val="222222"/>
                </a:solidFill>
                <a:effectLst/>
              </a:rPr>
              <a:t>International encyclopedia of the social &amp; behavioral sciences</a:t>
            </a:r>
            <a:r>
              <a:rPr lang="en-US" sz="2600" b="0" i="0" dirty="0">
                <a:solidFill>
                  <a:srgbClr val="222222"/>
                </a:solidFill>
                <a:effectLst/>
              </a:rPr>
              <a:t> (Vol. 11). Amsterdam: Elsevier.</a:t>
            </a:r>
          </a:p>
          <a:p>
            <a:pPr marL="0" indent="0">
              <a:buNone/>
            </a:pPr>
            <a:r>
              <a:rPr lang="en-US" sz="2600" dirty="0">
                <a:solidFill>
                  <a:srgbClr val="222222"/>
                </a:solidFill>
                <a:ea typeface="Times New Roman" panose="02020603050405020304" pitchFamily="18" charset="0"/>
                <a:cs typeface="Times New Roman" panose="02020603050405020304" pitchFamily="18" charset="0"/>
              </a:rPr>
              <a:t>4. </a:t>
            </a:r>
            <a:r>
              <a:rPr lang="en-US" sz="2600" dirty="0">
                <a:solidFill>
                  <a:srgbClr val="222222"/>
                </a:solidFill>
              </a:rPr>
              <a:t>Spielberger, C. (2004). </a:t>
            </a:r>
            <a:r>
              <a:rPr lang="en-US" sz="2600" i="1" dirty="0">
                <a:solidFill>
                  <a:srgbClr val="222222"/>
                </a:solidFill>
              </a:rPr>
              <a:t>Encyclopedia of applied psychology</a:t>
            </a:r>
            <a:r>
              <a:rPr lang="en-US" sz="2600" dirty="0">
                <a:solidFill>
                  <a:srgbClr val="222222"/>
                </a:solidFill>
              </a:rPr>
              <a:t>. Academic press.</a:t>
            </a:r>
          </a:p>
          <a:p>
            <a:pPr marL="0" indent="0">
              <a:buNone/>
            </a:pPr>
            <a:endParaRPr lang="en-US" sz="2600" dirty="0">
              <a:solidFill>
                <a:srgbClr val="222222"/>
              </a:solidFill>
            </a:endParaRPr>
          </a:p>
          <a:p>
            <a:pPr marL="0" indent="0">
              <a:buNone/>
            </a:pPr>
            <a:r>
              <a:rPr lang="en-US" dirty="0"/>
              <a:t> </a:t>
            </a:r>
          </a:p>
        </p:txBody>
      </p:sp>
    </p:spTree>
    <p:extLst>
      <p:ext uri="{BB962C8B-B14F-4D97-AF65-F5344CB8AC3E}">
        <p14:creationId xmlns:p14="http://schemas.microsoft.com/office/powerpoint/2010/main" val="1313869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870F-EE32-4061-80CA-D820F1FBF095}"/>
              </a:ext>
            </a:extLst>
          </p:cNvPr>
          <p:cNvSpPr>
            <a:spLocks noGrp="1"/>
          </p:cNvSpPr>
          <p:nvPr>
            <p:ph type="title"/>
          </p:nvPr>
        </p:nvSpPr>
        <p:spPr>
          <a:xfrm>
            <a:off x="838200" y="1954139"/>
            <a:ext cx="10515600" cy="1325563"/>
          </a:xfrm>
        </p:spPr>
        <p:txBody>
          <a:bodyPr/>
          <a:lstStyle/>
          <a:p>
            <a:r>
              <a:rPr lang="en-US" b="1" dirty="0"/>
              <a:t>Course 3</a:t>
            </a:r>
          </a:p>
        </p:txBody>
      </p:sp>
      <p:sp>
        <p:nvSpPr>
          <p:cNvPr id="3" name="Content Placeholder 2">
            <a:extLst>
              <a:ext uri="{FF2B5EF4-FFF2-40B4-BE49-F238E27FC236}">
                <a16:creationId xmlns:a16="http://schemas.microsoft.com/office/drawing/2014/main" id="{32DE9BA0-F4A5-4331-8410-04904E3984E6}"/>
              </a:ext>
            </a:extLst>
          </p:cNvPr>
          <p:cNvSpPr>
            <a:spLocks noGrp="1"/>
          </p:cNvSpPr>
          <p:nvPr>
            <p:ph idx="1"/>
          </p:nvPr>
        </p:nvSpPr>
        <p:spPr>
          <a:xfrm>
            <a:off x="838200" y="4241079"/>
            <a:ext cx="10515600" cy="1240848"/>
          </a:xfrm>
        </p:spPr>
        <p:txBody>
          <a:bodyPr>
            <a:normAutofit/>
          </a:bodyPr>
          <a:lstStyle/>
          <a:p>
            <a:pPr marL="0" indent="0">
              <a:buNone/>
            </a:pPr>
            <a:r>
              <a:rPr lang="en-US" sz="3600" b="1" dirty="0"/>
              <a:t>Structures and processes of social support</a:t>
            </a:r>
          </a:p>
        </p:txBody>
      </p:sp>
      <p:pic>
        <p:nvPicPr>
          <p:cNvPr id="4" name="Picture 3">
            <a:extLst>
              <a:ext uri="{FF2B5EF4-FFF2-40B4-BE49-F238E27FC236}">
                <a16:creationId xmlns:a16="http://schemas.microsoft.com/office/drawing/2014/main" id="{1326324E-E963-49DB-A4D2-9B152BADE9B7}"/>
              </a:ext>
            </a:extLst>
          </p:cNvPr>
          <p:cNvPicPr/>
          <p:nvPr/>
        </p:nvPicPr>
        <p:blipFill>
          <a:blip r:embed="rId2">
            <a:extLst>
              <a:ext uri="{28A0092B-C50C-407E-A947-70E740481C1C}">
                <a14:useLocalDpi xmlns:a14="http://schemas.microsoft.com/office/drawing/2010/main" val="0"/>
              </a:ext>
            </a:extLst>
          </a:blip>
          <a:stretch>
            <a:fillRect/>
          </a:stretch>
        </p:blipFill>
        <p:spPr>
          <a:xfrm>
            <a:off x="838200" y="658739"/>
            <a:ext cx="3779520" cy="1295400"/>
          </a:xfrm>
          <a:prstGeom prst="rect">
            <a:avLst/>
          </a:prstGeom>
        </p:spPr>
      </p:pic>
    </p:spTree>
    <p:extLst>
      <p:ext uri="{BB962C8B-B14F-4D97-AF65-F5344CB8AC3E}">
        <p14:creationId xmlns:p14="http://schemas.microsoft.com/office/powerpoint/2010/main" val="1285200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5CE802-69AA-42A3-BBF0-422C447F799C}"/>
              </a:ext>
            </a:extLst>
          </p:cNvPr>
          <p:cNvSpPr>
            <a:spLocks noGrp="1"/>
          </p:cNvSpPr>
          <p:nvPr>
            <p:ph idx="1"/>
          </p:nvPr>
        </p:nvSpPr>
        <p:spPr>
          <a:xfrm>
            <a:off x="838200" y="544945"/>
            <a:ext cx="10515600" cy="5632018"/>
          </a:xfrm>
        </p:spPr>
        <p:txBody>
          <a:bodyPr/>
          <a:lstStyle/>
          <a:p>
            <a:endParaRPr lang="en-US" dirty="0"/>
          </a:p>
          <a:p>
            <a:r>
              <a:rPr lang="en-US" dirty="0"/>
              <a:t>Social support and related terms such as social networks and social integration are used often interchangeably as general rubrics for a broad range of phenomena, generally dealing with consequences of social relationships for individual health and well-being [1].</a:t>
            </a:r>
          </a:p>
          <a:p>
            <a:pPr marL="0" indent="0">
              <a:buNone/>
            </a:pPr>
            <a:endParaRPr lang="en-US" sz="1600" dirty="0"/>
          </a:p>
          <a:p>
            <a:pPr marL="0" indent="0">
              <a:buNone/>
            </a:pPr>
            <a:endParaRPr lang="en-US" sz="1600" dirty="0"/>
          </a:p>
          <a:p>
            <a:r>
              <a:rPr lang="en-US" dirty="0"/>
              <a:t>The recent literature on social support is clearly related theoretically and empirically to longstanding sociological literatures on social integration and isolation [1]. </a:t>
            </a:r>
          </a:p>
          <a:p>
            <a:pPr marL="0" indent="0">
              <a:buNone/>
            </a:pPr>
            <a:endParaRPr lang="en-US" sz="1600" dirty="0"/>
          </a:p>
          <a:p>
            <a:pPr marL="0" indent="0">
              <a:buNone/>
            </a:pPr>
            <a:endParaRPr lang="en-US" dirty="0"/>
          </a:p>
          <a:p>
            <a:endParaRPr lang="en-US" dirty="0"/>
          </a:p>
        </p:txBody>
      </p:sp>
    </p:spTree>
    <p:extLst>
      <p:ext uri="{BB962C8B-B14F-4D97-AF65-F5344CB8AC3E}">
        <p14:creationId xmlns:p14="http://schemas.microsoft.com/office/powerpoint/2010/main" val="3091861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3ACFED-7881-4AEB-B4CA-B5B893A0A1F6}"/>
              </a:ext>
            </a:extLst>
          </p:cNvPr>
          <p:cNvSpPr>
            <a:spLocks noGrp="1"/>
          </p:cNvSpPr>
          <p:nvPr>
            <p:ph idx="1"/>
          </p:nvPr>
        </p:nvSpPr>
        <p:spPr>
          <a:xfrm>
            <a:off x="838200" y="378691"/>
            <a:ext cx="10515600" cy="5798272"/>
          </a:xfrm>
        </p:spPr>
        <p:txBody>
          <a:bodyPr>
            <a:normAutofit lnSpcReduction="10000"/>
          </a:bodyPr>
          <a:lstStyle/>
          <a:p>
            <a:pPr marL="0" indent="0">
              <a:buNone/>
            </a:pPr>
            <a:r>
              <a:rPr lang="en-US" b="1" i="1" dirty="0"/>
              <a:t>Biopsychosocial mechanisms </a:t>
            </a:r>
          </a:p>
          <a:p>
            <a:pPr marL="0" indent="0">
              <a:buNone/>
            </a:pPr>
            <a:r>
              <a:rPr lang="en-US" dirty="0"/>
              <a:t>- The processes and mechanisms linking social relationships to health are behavioral, psychological, and biological, as well as social.</a:t>
            </a:r>
          </a:p>
          <a:p>
            <a:pPr marL="0" indent="0">
              <a:buNone/>
            </a:pPr>
            <a:endParaRPr lang="en-US" sz="1700" dirty="0"/>
          </a:p>
          <a:p>
            <a:pPr>
              <a:buFontTx/>
              <a:buChar char="-"/>
            </a:pPr>
            <a:r>
              <a:rPr lang="en-US" dirty="0"/>
              <a:t>Ethological and sociobiological theories and evidence suggest that human and other species may be genetically programmed to seek social interaction and form social relationships, perhaps to enhance species survival.</a:t>
            </a:r>
          </a:p>
          <a:p>
            <a:pPr>
              <a:buFontTx/>
              <a:buChar char="-"/>
            </a:pPr>
            <a:endParaRPr lang="en-US" sz="1700" dirty="0"/>
          </a:p>
          <a:p>
            <a:pPr>
              <a:buFontTx/>
              <a:buChar char="-"/>
            </a:pPr>
            <a:r>
              <a:rPr lang="en-US" dirty="0"/>
              <a:t>Related to the biological mechanisms,  are psychological mechanisms through which social relationships may affect health [2].</a:t>
            </a:r>
          </a:p>
          <a:p>
            <a:pPr>
              <a:buFontTx/>
              <a:buChar char="-"/>
            </a:pPr>
            <a:endParaRPr lang="en-US" sz="1600" dirty="0"/>
          </a:p>
          <a:p>
            <a:pPr>
              <a:buFontTx/>
              <a:buChar char="-"/>
            </a:pPr>
            <a:r>
              <a:rPr lang="en-US" dirty="0"/>
              <a:t>Behavioral mechanisms - social relationships may facilitate or promote individual or collective behaviors that are generally promotive of health [3].</a:t>
            </a:r>
          </a:p>
        </p:txBody>
      </p:sp>
    </p:spTree>
    <p:extLst>
      <p:ext uri="{BB962C8B-B14F-4D97-AF65-F5344CB8AC3E}">
        <p14:creationId xmlns:p14="http://schemas.microsoft.com/office/powerpoint/2010/main" val="2826401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FB98D1-B9EF-4A55-A9F7-8F814829B2BB}"/>
              </a:ext>
            </a:extLst>
          </p:cNvPr>
          <p:cNvSpPr>
            <a:spLocks noGrp="1"/>
          </p:cNvSpPr>
          <p:nvPr>
            <p:ph idx="1"/>
          </p:nvPr>
        </p:nvSpPr>
        <p:spPr>
          <a:xfrm>
            <a:off x="838200" y="360218"/>
            <a:ext cx="10515600" cy="5816745"/>
          </a:xfrm>
        </p:spPr>
        <p:txBody>
          <a:bodyPr/>
          <a:lstStyle/>
          <a:p>
            <a:pPr marL="0" indent="0">
              <a:buNone/>
            </a:pPr>
            <a:r>
              <a:rPr lang="en-US" b="1" i="1" dirty="0"/>
              <a:t>Psychological and biological determinant</a:t>
            </a:r>
          </a:p>
          <a:p>
            <a:pPr marL="0" indent="0">
              <a:buNone/>
            </a:pPr>
            <a:endParaRPr lang="en-US" b="1" i="1" dirty="0"/>
          </a:p>
          <a:p>
            <a:pPr marL="0" indent="0">
              <a:buNone/>
            </a:pPr>
            <a:r>
              <a:rPr lang="en-US" b="1" i="1" dirty="0"/>
              <a:t>Macrosocial determinants of integration and support </a:t>
            </a:r>
            <a:r>
              <a:rPr lang="en-US" dirty="0"/>
              <a:t>(lower vs upper socio-economic groups, younger vs older persons)</a:t>
            </a:r>
            <a:r>
              <a:rPr lang="en-US" b="1" i="1" dirty="0"/>
              <a:t>.</a:t>
            </a:r>
          </a:p>
          <a:p>
            <a:pPr marL="0" indent="0">
              <a:buNone/>
            </a:pPr>
            <a:endParaRPr lang="en-US" b="1" i="1" dirty="0"/>
          </a:p>
          <a:p>
            <a:pPr marL="0" indent="0">
              <a:buNone/>
            </a:pPr>
            <a:r>
              <a:rPr lang="en-US" b="1" i="1" dirty="0"/>
              <a:t>Community and organizational variation </a:t>
            </a:r>
            <a:r>
              <a:rPr lang="en-US" dirty="0"/>
              <a:t>(rural network, urban networks, religious involvement, etc.).</a:t>
            </a:r>
          </a:p>
          <a:p>
            <a:pPr marL="0" indent="0">
              <a:buNone/>
            </a:pPr>
            <a:endParaRPr lang="en-US" dirty="0"/>
          </a:p>
          <a:p>
            <a:pPr marL="0" indent="0">
              <a:buNone/>
            </a:pPr>
            <a:r>
              <a:rPr lang="en-US" b="1" i="1" dirty="0"/>
              <a:t>Changes in macrostructural features of society </a:t>
            </a:r>
            <a:r>
              <a:rPr lang="en-US" dirty="0"/>
              <a:t>(marital status, is a key indicator of social integration and strongly linked to health and well-being).</a:t>
            </a:r>
          </a:p>
          <a:p>
            <a:pPr marL="0" indent="0">
              <a:buNone/>
            </a:pPr>
            <a:endParaRPr lang="en-US" b="1" i="1" dirty="0"/>
          </a:p>
          <a:p>
            <a:pPr marL="0" indent="0">
              <a:buNone/>
            </a:pPr>
            <a:endParaRPr lang="en-US" b="1" i="1" dirty="0"/>
          </a:p>
          <a:p>
            <a:pPr marL="0" indent="0">
              <a:buNone/>
            </a:pPr>
            <a:endParaRPr lang="en-US" b="1" i="1" dirty="0"/>
          </a:p>
          <a:p>
            <a:endParaRPr lang="en-US" b="1" dirty="0"/>
          </a:p>
          <a:p>
            <a:endParaRPr lang="en-US" b="1" dirty="0"/>
          </a:p>
        </p:txBody>
      </p:sp>
    </p:spTree>
    <p:extLst>
      <p:ext uri="{BB962C8B-B14F-4D97-AF65-F5344CB8AC3E}">
        <p14:creationId xmlns:p14="http://schemas.microsoft.com/office/powerpoint/2010/main" val="360835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A79C19-D83B-4FD9-9924-86204631D821}"/>
              </a:ext>
            </a:extLst>
          </p:cNvPr>
          <p:cNvSpPr>
            <a:spLocks noGrp="1"/>
          </p:cNvSpPr>
          <p:nvPr>
            <p:ph idx="1"/>
          </p:nvPr>
        </p:nvSpPr>
        <p:spPr>
          <a:xfrm>
            <a:off x="838200" y="591127"/>
            <a:ext cx="10515600" cy="5585836"/>
          </a:xfrm>
        </p:spPr>
        <p:txBody>
          <a:bodyPr>
            <a:normAutofit fontScale="92500" lnSpcReduction="10000"/>
          </a:bodyPr>
          <a:lstStyle/>
          <a:p>
            <a:pPr marL="0" indent="0">
              <a:buNone/>
            </a:pPr>
            <a:r>
              <a:rPr lang="en-US" b="1" i="1" dirty="0"/>
              <a:t>Policy issues </a:t>
            </a:r>
            <a:r>
              <a:rPr lang="en-US" dirty="0"/>
              <a:t>(Basic demographic trends such as declining fertility and mortality, and hence the "aging" of our population structure, increase the number of dependent older adults while decreasing the number of potentially supportive children).</a:t>
            </a:r>
          </a:p>
          <a:p>
            <a:pPr marL="0" indent="0">
              <a:buNone/>
            </a:pPr>
            <a:endParaRPr lang="en-US" b="1" i="1" dirty="0"/>
          </a:p>
          <a:p>
            <a:pPr marL="0" indent="0">
              <a:buNone/>
            </a:pPr>
            <a:r>
              <a:rPr lang="en-US" dirty="0"/>
              <a:t>We think sociology have much to contribute to the study of what we have loosely termed "structures and processes of social relationships and support“.</a:t>
            </a:r>
          </a:p>
          <a:p>
            <a:pPr marL="0" indent="0">
              <a:buNone/>
            </a:pPr>
            <a:endParaRPr lang="en-US" dirty="0"/>
          </a:p>
          <a:p>
            <a:pPr marL="0" indent="0">
              <a:buNone/>
            </a:pPr>
            <a:r>
              <a:rPr lang="en-US" b="1" i="1" dirty="0"/>
              <a:t>Social cognition </a:t>
            </a:r>
          </a:p>
          <a:p>
            <a:pPr marL="0" indent="0">
              <a:buNone/>
            </a:pPr>
            <a:endParaRPr lang="en-US" dirty="0"/>
          </a:p>
          <a:p>
            <a:pPr marL="0" indent="0">
              <a:buNone/>
            </a:pPr>
            <a:r>
              <a:rPr lang="en-US" dirty="0"/>
              <a:t>In explaining the mechanism by which social support is related to health, social-cognitive views of social support draw from cognitive models of emotional disorders.</a:t>
            </a:r>
          </a:p>
        </p:txBody>
      </p:sp>
    </p:spTree>
    <p:extLst>
      <p:ext uri="{BB962C8B-B14F-4D97-AF65-F5344CB8AC3E}">
        <p14:creationId xmlns:p14="http://schemas.microsoft.com/office/powerpoint/2010/main" val="2913896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357B7258-DEED-43B7-AC40-11D10C707F9C}"/>
              </a:ext>
            </a:extLst>
          </p:cNvPr>
          <p:cNvGraphicFramePr>
            <a:graphicFrameLocks noGrp="1"/>
          </p:cNvGraphicFramePr>
          <p:nvPr>
            <p:ph idx="1"/>
            <p:extLst>
              <p:ext uri="{D42A27DB-BD31-4B8C-83A1-F6EECF244321}">
                <p14:modId xmlns:p14="http://schemas.microsoft.com/office/powerpoint/2010/main" val="2240692477"/>
              </p:ext>
            </p:extLst>
          </p:nvPr>
        </p:nvGraphicFramePr>
        <p:xfrm>
          <a:off x="838200" y="1825625"/>
          <a:ext cx="10515600" cy="3876040"/>
        </p:xfrm>
        <a:graphic>
          <a:graphicData uri="http://schemas.openxmlformats.org/drawingml/2006/table">
            <a:tbl>
              <a:tblPr firstRow="1" bandRow="1">
                <a:tableStyleId>{5C22544A-7EE6-4342-B048-85BDC9FD1C3A}</a:tableStyleId>
              </a:tblPr>
              <a:tblGrid>
                <a:gridCol w="2810164">
                  <a:extLst>
                    <a:ext uri="{9D8B030D-6E8A-4147-A177-3AD203B41FA5}">
                      <a16:colId xmlns:a16="http://schemas.microsoft.com/office/drawing/2014/main" val="4118688185"/>
                    </a:ext>
                  </a:extLst>
                </a:gridCol>
                <a:gridCol w="7705436">
                  <a:extLst>
                    <a:ext uri="{9D8B030D-6E8A-4147-A177-3AD203B41FA5}">
                      <a16:colId xmlns:a16="http://schemas.microsoft.com/office/drawing/2014/main" val="41952603"/>
                    </a:ext>
                  </a:extLst>
                </a:gridCol>
              </a:tblGrid>
              <a:tr h="370840">
                <a:tc>
                  <a:txBody>
                    <a:bodyPr/>
                    <a:lstStyle/>
                    <a:p>
                      <a:r>
                        <a:rPr lang="en-US" sz="1800" kern="1200" dirty="0">
                          <a:solidFill>
                            <a:schemeClr val="dk1"/>
                          </a:solidFill>
                          <a:latin typeface="+mn-lt"/>
                          <a:ea typeface="+mn-ea"/>
                          <a:cs typeface="+mn-cs"/>
                        </a:rPr>
                        <a:t>Concepts</a:t>
                      </a:r>
                    </a:p>
                  </a:txBody>
                  <a:tcPr/>
                </a:tc>
                <a:tc>
                  <a:txBody>
                    <a:bodyPr/>
                    <a:lstStyle/>
                    <a:p>
                      <a:r>
                        <a:rPr lang="en-US" dirty="0"/>
                        <a:t>Definitions</a:t>
                      </a:r>
                      <a:endParaRPr lang="en-US" sz="1800" kern="1200" dirty="0">
                        <a:solidFill>
                          <a:schemeClr val="dk1"/>
                        </a:solidFill>
                        <a:latin typeface="+mn-lt"/>
                        <a:ea typeface="+mn-ea"/>
                        <a:cs typeface="+mn-cs"/>
                      </a:endParaRPr>
                    </a:p>
                  </a:txBody>
                  <a:tcPr/>
                </a:tc>
                <a:extLst>
                  <a:ext uri="{0D108BD9-81ED-4DB2-BD59-A6C34878D82A}">
                    <a16:rowId xmlns:a16="http://schemas.microsoft.com/office/drawing/2014/main" val="325478396"/>
                  </a:ext>
                </a:extLst>
              </a:tr>
              <a:tr h="370840">
                <a:tc>
                  <a:txBody>
                    <a:bodyPr/>
                    <a:lstStyle/>
                    <a:p>
                      <a:r>
                        <a:rPr lang="en-US" sz="1800" kern="1200" dirty="0">
                          <a:solidFill>
                            <a:schemeClr val="dk1"/>
                          </a:solidFill>
                          <a:latin typeface="+mn-lt"/>
                          <a:ea typeface="+mn-ea"/>
                          <a:cs typeface="+mn-cs"/>
                        </a:rPr>
                        <a:t>Reciprocity</a:t>
                      </a:r>
                    </a:p>
                  </a:txBody>
                  <a:tcPr/>
                </a:tc>
                <a:tc>
                  <a:txBody>
                    <a:bodyPr/>
                    <a:lstStyle/>
                    <a:p>
                      <a:r>
                        <a:rPr lang="en-US" sz="1800" kern="1200" dirty="0">
                          <a:solidFill>
                            <a:schemeClr val="dk1"/>
                          </a:solidFill>
                          <a:latin typeface="+mn-lt"/>
                          <a:ea typeface="+mn-ea"/>
                          <a:cs typeface="+mn-cs"/>
                        </a:rPr>
                        <a:t>Extent to which resources and support are both given and received in a relationship</a:t>
                      </a:r>
                    </a:p>
                  </a:txBody>
                  <a:tcPr/>
                </a:tc>
                <a:extLst>
                  <a:ext uri="{0D108BD9-81ED-4DB2-BD59-A6C34878D82A}">
                    <a16:rowId xmlns:a16="http://schemas.microsoft.com/office/drawing/2014/main" val="4062972273"/>
                  </a:ext>
                </a:extLst>
              </a:tr>
              <a:tr h="370840">
                <a:tc>
                  <a:txBody>
                    <a:bodyPr/>
                    <a:lstStyle/>
                    <a:p>
                      <a:r>
                        <a:rPr lang="en-US" dirty="0"/>
                        <a:t>Intensity or strength</a:t>
                      </a:r>
                    </a:p>
                  </a:txBody>
                  <a:tcPr/>
                </a:tc>
                <a:tc>
                  <a:txBody>
                    <a:bodyPr/>
                    <a:lstStyle/>
                    <a:p>
                      <a:r>
                        <a:rPr lang="en-US" dirty="0"/>
                        <a:t>Extent to which social relationships offer emotional closeness</a:t>
                      </a:r>
                    </a:p>
                  </a:txBody>
                  <a:tcPr/>
                </a:tc>
                <a:extLst>
                  <a:ext uri="{0D108BD9-81ED-4DB2-BD59-A6C34878D82A}">
                    <a16:rowId xmlns:a16="http://schemas.microsoft.com/office/drawing/2014/main" val="3533535024"/>
                  </a:ext>
                </a:extLst>
              </a:tr>
              <a:tr h="370840">
                <a:tc>
                  <a:txBody>
                    <a:bodyPr/>
                    <a:lstStyle/>
                    <a:p>
                      <a:r>
                        <a:rPr lang="en-US" dirty="0"/>
                        <a:t>Complexity</a:t>
                      </a:r>
                    </a:p>
                  </a:txBody>
                  <a:tcPr/>
                </a:tc>
                <a:tc>
                  <a:txBody>
                    <a:bodyPr/>
                    <a:lstStyle/>
                    <a:p>
                      <a:r>
                        <a:rPr lang="en-US" dirty="0"/>
                        <a:t>Extent to which social relationships serve many functions</a:t>
                      </a:r>
                    </a:p>
                  </a:txBody>
                  <a:tcPr/>
                </a:tc>
                <a:extLst>
                  <a:ext uri="{0D108BD9-81ED-4DB2-BD59-A6C34878D82A}">
                    <a16:rowId xmlns:a16="http://schemas.microsoft.com/office/drawing/2014/main" val="2384099789"/>
                  </a:ext>
                </a:extLst>
              </a:tr>
              <a:tr h="370840">
                <a:tc>
                  <a:txBody>
                    <a:bodyPr/>
                    <a:lstStyle/>
                    <a:p>
                      <a:r>
                        <a:rPr lang="en-US" dirty="0"/>
                        <a:t>Formality</a:t>
                      </a:r>
                    </a:p>
                  </a:txBody>
                  <a:tcPr/>
                </a:tc>
                <a:tc>
                  <a:txBody>
                    <a:bodyPr/>
                    <a:lstStyle/>
                    <a:p>
                      <a:r>
                        <a:rPr lang="en-US" dirty="0"/>
                        <a:t>Extent to which social relationships exist in the context of organizational or institutional roles</a:t>
                      </a:r>
                    </a:p>
                  </a:txBody>
                  <a:tcPr/>
                </a:tc>
                <a:extLst>
                  <a:ext uri="{0D108BD9-81ED-4DB2-BD59-A6C34878D82A}">
                    <a16:rowId xmlns:a16="http://schemas.microsoft.com/office/drawing/2014/main" val="2265983624"/>
                  </a:ext>
                </a:extLst>
              </a:tr>
              <a:tr h="370840">
                <a:tc>
                  <a:txBody>
                    <a:bodyPr/>
                    <a:lstStyle/>
                    <a:p>
                      <a:r>
                        <a:rPr lang="en-US" dirty="0"/>
                        <a:t>Density</a:t>
                      </a:r>
                    </a:p>
                  </a:txBody>
                  <a:tcPr/>
                </a:tc>
                <a:tc>
                  <a:txBody>
                    <a:bodyPr/>
                    <a:lstStyle/>
                    <a:p>
                      <a:r>
                        <a:rPr lang="en-US" dirty="0"/>
                        <a:t>Extent to which network members know and interact with each other</a:t>
                      </a:r>
                    </a:p>
                  </a:txBody>
                  <a:tcPr/>
                </a:tc>
                <a:extLst>
                  <a:ext uri="{0D108BD9-81ED-4DB2-BD59-A6C34878D82A}">
                    <a16:rowId xmlns:a16="http://schemas.microsoft.com/office/drawing/2014/main" val="2115359189"/>
                  </a:ext>
                </a:extLst>
              </a:tr>
              <a:tr h="370840">
                <a:tc>
                  <a:txBody>
                    <a:bodyPr/>
                    <a:lstStyle/>
                    <a:p>
                      <a:r>
                        <a:rPr lang="en-US" dirty="0"/>
                        <a:t>Homogeneity</a:t>
                      </a:r>
                    </a:p>
                  </a:txBody>
                  <a:tcPr/>
                </a:tc>
                <a:tc>
                  <a:txBody>
                    <a:bodyPr/>
                    <a:lstStyle/>
                    <a:p>
                      <a:r>
                        <a:rPr lang="en-US" dirty="0"/>
                        <a:t>Extent to which network members are demographically similar</a:t>
                      </a:r>
                    </a:p>
                  </a:txBody>
                  <a:tcPr/>
                </a:tc>
                <a:extLst>
                  <a:ext uri="{0D108BD9-81ED-4DB2-BD59-A6C34878D82A}">
                    <a16:rowId xmlns:a16="http://schemas.microsoft.com/office/drawing/2014/main" val="2580218173"/>
                  </a:ext>
                </a:extLst>
              </a:tr>
              <a:tr h="370840">
                <a:tc>
                  <a:txBody>
                    <a:bodyPr/>
                    <a:lstStyle/>
                    <a:p>
                      <a:r>
                        <a:rPr lang="en-US" dirty="0"/>
                        <a:t>Geographic dispersion</a:t>
                      </a:r>
                    </a:p>
                  </a:txBody>
                  <a:tcPr/>
                </a:tc>
                <a:tc>
                  <a:txBody>
                    <a:bodyPr/>
                    <a:lstStyle/>
                    <a:p>
                      <a:r>
                        <a:rPr lang="en-US" dirty="0"/>
                        <a:t>Extent to which network members live in close proximity to focal person</a:t>
                      </a:r>
                    </a:p>
                  </a:txBody>
                  <a:tcPr/>
                </a:tc>
                <a:extLst>
                  <a:ext uri="{0D108BD9-81ED-4DB2-BD59-A6C34878D82A}">
                    <a16:rowId xmlns:a16="http://schemas.microsoft.com/office/drawing/2014/main" val="1403816844"/>
                  </a:ext>
                </a:extLst>
              </a:tr>
              <a:tr h="370840">
                <a:tc>
                  <a:txBody>
                    <a:bodyPr/>
                    <a:lstStyle/>
                    <a:p>
                      <a:r>
                        <a:rPr lang="en-US" dirty="0"/>
                        <a:t>Directionality</a:t>
                      </a:r>
                    </a:p>
                  </a:txBody>
                  <a:tcPr/>
                </a:tc>
                <a:tc>
                  <a:txBody>
                    <a:bodyPr/>
                    <a:lstStyle/>
                    <a:p>
                      <a:r>
                        <a:rPr lang="en-US" dirty="0"/>
                        <a:t>Extent to which members of the dyad share equal power and influence</a:t>
                      </a:r>
                    </a:p>
                  </a:txBody>
                  <a:tcPr/>
                </a:tc>
                <a:extLst>
                  <a:ext uri="{0D108BD9-81ED-4DB2-BD59-A6C34878D82A}">
                    <a16:rowId xmlns:a16="http://schemas.microsoft.com/office/drawing/2014/main" val="272662968"/>
                  </a:ext>
                </a:extLst>
              </a:tr>
            </a:tbl>
          </a:graphicData>
        </a:graphic>
      </p:graphicFrame>
      <p:sp>
        <p:nvSpPr>
          <p:cNvPr id="6" name="TextBox 5">
            <a:extLst>
              <a:ext uri="{FF2B5EF4-FFF2-40B4-BE49-F238E27FC236}">
                <a16:creationId xmlns:a16="http://schemas.microsoft.com/office/drawing/2014/main" id="{C4BCB97F-D028-4DA7-BFE4-51C8776C0F8D}"/>
              </a:ext>
            </a:extLst>
          </p:cNvPr>
          <p:cNvSpPr txBox="1"/>
          <p:nvPr/>
        </p:nvSpPr>
        <p:spPr>
          <a:xfrm>
            <a:off x="838200" y="1260825"/>
            <a:ext cx="6096000" cy="369332"/>
          </a:xfrm>
          <a:prstGeom prst="rect">
            <a:avLst/>
          </a:prstGeom>
          <a:noFill/>
        </p:spPr>
        <p:txBody>
          <a:bodyPr wrap="square">
            <a:spAutoFit/>
          </a:bodyPr>
          <a:lstStyle/>
          <a:p>
            <a:r>
              <a:rPr lang="en-US" b="1" dirty="0"/>
              <a:t>Structural characteristics of social networks [4]</a:t>
            </a:r>
          </a:p>
        </p:txBody>
      </p:sp>
    </p:spTree>
    <p:extLst>
      <p:ext uri="{BB962C8B-B14F-4D97-AF65-F5344CB8AC3E}">
        <p14:creationId xmlns:p14="http://schemas.microsoft.com/office/powerpoint/2010/main" val="4044025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C7E68919-7816-431F-8E9A-4E4F940A1609}"/>
              </a:ext>
            </a:extLst>
          </p:cNvPr>
          <p:cNvGraphicFramePr>
            <a:graphicFrameLocks noGrp="1"/>
          </p:cNvGraphicFramePr>
          <p:nvPr>
            <p:ph idx="1"/>
            <p:extLst>
              <p:ext uri="{D42A27DB-BD31-4B8C-83A1-F6EECF244321}">
                <p14:modId xmlns:p14="http://schemas.microsoft.com/office/powerpoint/2010/main" val="936396249"/>
              </p:ext>
            </p:extLst>
          </p:nvPr>
        </p:nvGraphicFramePr>
        <p:xfrm>
          <a:off x="838200" y="1825625"/>
          <a:ext cx="10515600" cy="2763520"/>
        </p:xfrm>
        <a:graphic>
          <a:graphicData uri="http://schemas.openxmlformats.org/drawingml/2006/table">
            <a:tbl>
              <a:tblPr firstRow="1" bandRow="1">
                <a:tableStyleId>{5C22544A-7EE6-4342-B048-85BDC9FD1C3A}</a:tableStyleId>
              </a:tblPr>
              <a:tblGrid>
                <a:gridCol w="2810164">
                  <a:extLst>
                    <a:ext uri="{9D8B030D-6E8A-4147-A177-3AD203B41FA5}">
                      <a16:colId xmlns:a16="http://schemas.microsoft.com/office/drawing/2014/main" val="4118688185"/>
                    </a:ext>
                  </a:extLst>
                </a:gridCol>
                <a:gridCol w="7705436">
                  <a:extLst>
                    <a:ext uri="{9D8B030D-6E8A-4147-A177-3AD203B41FA5}">
                      <a16:colId xmlns:a16="http://schemas.microsoft.com/office/drawing/2014/main" val="41952603"/>
                    </a:ext>
                  </a:extLst>
                </a:gridCol>
              </a:tblGrid>
              <a:tr h="370840">
                <a:tc>
                  <a:txBody>
                    <a:bodyPr/>
                    <a:lstStyle/>
                    <a:p>
                      <a:r>
                        <a:rPr lang="en-US" sz="1800" kern="1200" dirty="0">
                          <a:solidFill>
                            <a:schemeClr val="dk1"/>
                          </a:solidFill>
                          <a:latin typeface="+mn-lt"/>
                          <a:ea typeface="+mn-ea"/>
                          <a:cs typeface="+mn-cs"/>
                        </a:rPr>
                        <a:t>Concepts</a:t>
                      </a:r>
                    </a:p>
                  </a:txBody>
                  <a:tcPr/>
                </a:tc>
                <a:tc>
                  <a:txBody>
                    <a:bodyPr/>
                    <a:lstStyle/>
                    <a:p>
                      <a:r>
                        <a:rPr lang="en-US" dirty="0"/>
                        <a:t>Definitions</a:t>
                      </a:r>
                      <a:endParaRPr lang="en-US" sz="1800" kern="1200" dirty="0">
                        <a:solidFill>
                          <a:schemeClr val="dk1"/>
                        </a:solidFill>
                        <a:latin typeface="+mn-lt"/>
                        <a:ea typeface="+mn-ea"/>
                        <a:cs typeface="+mn-cs"/>
                      </a:endParaRPr>
                    </a:p>
                  </a:txBody>
                  <a:tcPr/>
                </a:tc>
                <a:extLst>
                  <a:ext uri="{0D108BD9-81ED-4DB2-BD59-A6C34878D82A}">
                    <a16:rowId xmlns:a16="http://schemas.microsoft.com/office/drawing/2014/main" val="325478396"/>
                  </a:ext>
                </a:extLst>
              </a:tr>
              <a:tr h="370840">
                <a:tc>
                  <a:txBody>
                    <a:bodyPr/>
                    <a:lstStyle/>
                    <a:p>
                      <a:r>
                        <a:rPr lang="en-US" dirty="0"/>
                        <a:t>Social capital</a:t>
                      </a:r>
                      <a:endParaRPr lang="en-US" sz="1800" kern="1200" dirty="0">
                        <a:solidFill>
                          <a:schemeClr val="dk1"/>
                        </a:solidFill>
                        <a:latin typeface="+mn-lt"/>
                        <a:ea typeface="+mn-ea"/>
                        <a:cs typeface="+mn-cs"/>
                      </a:endParaRPr>
                    </a:p>
                  </a:txBody>
                  <a:tcPr/>
                </a:tc>
                <a:tc>
                  <a:txBody>
                    <a:bodyPr/>
                    <a:lstStyle/>
                    <a:p>
                      <a:r>
                        <a:rPr lang="en-US" sz="1800" kern="1200" dirty="0">
                          <a:solidFill>
                            <a:schemeClr val="dk1"/>
                          </a:solidFill>
                          <a:latin typeface="+mn-lt"/>
                          <a:ea typeface="+mn-ea"/>
                          <a:cs typeface="+mn-cs"/>
                        </a:rPr>
                        <a:t>R</a:t>
                      </a:r>
                      <a:r>
                        <a:rPr lang="en-US" dirty="0"/>
                        <a:t>esources characterized by norms of reciprocity and social trust</a:t>
                      </a:r>
                      <a:endParaRPr lang="en-US" sz="1800" kern="1200" dirty="0">
                        <a:solidFill>
                          <a:schemeClr val="dk1"/>
                        </a:solidFill>
                        <a:latin typeface="+mn-lt"/>
                        <a:ea typeface="+mn-ea"/>
                        <a:cs typeface="+mn-cs"/>
                      </a:endParaRPr>
                    </a:p>
                  </a:txBody>
                  <a:tcPr/>
                </a:tc>
                <a:extLst>
                  <a:ext uri="{0D108BD9-81ED-4DB2-BD59-A6C34878D82A}">
                    <a16:rowId xmlns:a16="http://schemas.microsoft.com/office/drawing/2014/main" val="4062972273"/>
                  </a:ext>
                </a:extLst>
              </a:tr>
              <a:tr h="370840">
                <a:tc>
                  <a:txBody>
                    <a:bodyPr/>
                    <a:lstStyle/>
                    <a:p>
                      <a:r>
                        <a:rPr lang="en-US" dirty="0"/>
                        <a:t>Social influence</a:t>
                      </a:r>
                    </a:p>
                  </a:txBody>
                  <a:tcPr/>
                </a:tc>
                <a:tc>
                  <a:txBody>
                    <a:bodyPr/>
                    <a:lstStyle/>
                    <a:p>
                      <a:r>
                        <a:rPr lang="en-US" dirty="0"/>
                        <a:t>Process by which thoughts and actions are changed by actions of others</a:t>
                      </a:r>
                    </a:p>
                  </a:txBody>
                  <a:tcPr/>
                </a:tc>
                <a:extLst>
                  <a:ext uri="{0D108BD9-81ED-4DB2-BD59-A6C34878D82A}">
                    <a16:rowId xmlns:a16="http://schemas.microsoft.com/office/drawing/2014/main" val="3533535024"/>
                  </a:ext>
                </a:extLst>
              </a:tr>
              <a:tr h="370840">
                <a:tc>
                  <a:txBody>
                    <a:bodyPr/>
                    <a:lstStyle/>
                    <a:p>
                      <a:r>
                        <a:rPr lang="en-US" dirty="0"/>
                        <a:t>Social undermining</a:t>
                      </a:r>
                    </a:p>
                  </a:txBody>
                  <a:tcPr/>
                </a:tc>
                <a:tc>
                  <a:txBody>
                    <a:bodyPr/>
                    <a:lstStyle/>
                    <a:p>
                      <a:r>
                        <a:rPr lang="en-US" dirty="0"/>
                        <a:t>Process by which others express negative affect or criticism or hinder one’s attainment of goals</a:t>
                      </a:r>
                    </a:p>
                  </a:txBody>
                  <a:tcPr/>
                </a:tc>
                <a:extLst>
                  <a:ext uri="{0D108BD9-81ED-4DB2-BD59-A6C34878D82A}">
                    <a16:rowId xmlns:a16="http://schemas.microsoft.com/office/drawing/2014/main" val="2384099789"/>
                  </a:ext>
                </a:extLst>
              </a:tr>
              <a:tr h="370840">
                <a:tc>
                  <a:txBody>
                    <a:bodyPr/>
                    <a:lstStyle/>
                    <a:p>
                      <a:r>
                        <a:rPr lang="en-US" dirty="0"/>
                        <a:t>Companionship</a:t>
                      </a:r>
                    </a:p>
                  </a:txBody>
                  <a:tcPr/>
                </a:tc>
                <a:tc>
                  <a:txBody>
                    <a:bodyPr/>
                    <a:lstStyle/>
                    <a:p>
                      <a:r>
                        <a:rPr lang="en-US" dirty="0"/>
                        <a:t>Sharing leisure or other activities with network members</a:t>
                      </a:r>
                    </a:p>
                  </a:txBody>
                  <a:tcPr/>
                </a:tc>
                <a:extLst>
                  <a:ext uri="{0D108BD9-81ED-4DB2-BD59-A6C34878D82A}">
                    <a16:rowId xmlns:a16="http://schemas.microsoft.com/office/drawing/2014/main" val="2265983624"/>
                  </a:ext>
                </a:extLst>
              </a:tr>
              <a:tr h="370840">
                <a:tc>
                  <a:txBody>
                    <a:bodyPr/>
                    <a:lstStyle/>
                    <a:p>
                      <a:r>
                        <a:rPr lang="en-US" dirty="0"/>
                        <a:t>Social support</a:t>
                      </a:r>
                    </a:p>
                  </a:txBody>
                  <a:tcPr/>
                </a:tc>
                <a:tc>
                  <a:txBody>
                    <a:bodyPr/>
                    <a:lstStyle/>
                    <a:p>
                      <a:r>
                        <a:rPr lang="en-US" dirty="0"/>
                        <a:t>Aid and assistance exchanged through social relationships and interpersonal transactions</a:t>
                      </a:r>
                    </a:p>
                  </a:txBody>
                  <a:tcPr/>
                </a:tc>
                <a:extLst>
                  <a:ext uri="{0D108BD9-81ED-4DB2-BD59-A6C34878D82A}">
                    <a16:rowId xmlns:a16="http://schemas.microsoft.com/office/drawing/2014/main" val="2115359189"/>
                  </a:ext>
                </a:extLst>
              </a:tr>
            </a:tbl>
          </a:graphicData>
        </a:graphic>
      </p:graphicFrame>
      <p:sp>
        <p:nvSpPr>
          <p:cNvPr id="6" name="TextBox 5">
            <a:extLst>
              <a:ext uri="{FF2B5EF4-FFF2-40B4-BE49-F238E27FC236}">
                <a16:creationId xmlns:a16="http://schemas.microsoft.com/office/drawing/2014/main" id="{DF44733E-0B5E-424A-A99A-E0E18CEE38A7}"/>
              </a:ext>
            </a:extLst>
          </p:cNvPr>
          <p:cNvSpPr txBox="1"/>
          <p:nvPr/>
        </p:nvSpPr>
        <p:spPr>
          <a:xfrm>
            <a:off x="838200" y="1168461"/>
            <a:ext cx="6096000" cy="369332"/>
          </a:xfrm>
          <a:prstGeom prst="rect">
            <a:avLst/>
          </a:prstGeom>
          <a:noFill/>
        </p:spPr>
        <p:txBody>
          <a:bodyPr wrap="square">
            <a:spAutoFit/>
          </a:bodyPr>
          <a:lstStyle/>
          <a:p>
            <a:r>
              <a:rPr lang="en-US" b="1" dirty="0"/>
              <a:t>Functions of social networks [4]</a:t>
            </a:r>
          </a:p>
        </p:txBody>
      </p:sp>
    </p:spTree>
    <p:extLst>
      <p:ext uri="{BB962C8B-B14F-4D97-AF65-F5344CB8AC3E}">
        <p14:creationId xmlns:p14="http://schemas.microsoft.com/office/powerpoint/2010/main" val="4026498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73E76-ECBD-4292-9BBF-43C1F80546C3}"/>
              </a:ext>
            </a:extLst>
          </p:cNvPr>
          <p:cNvSpPr>
            <a:spLocks noGrp="1"/>
          </p:cNvSpPr>
          <p:nvPr>
            <p:ph type="title"/>
          </p:nvPr>
        </p:nvSpPr>
        <p:spPr/>
        <p:txBody>
          <a:bodyPr>
            <a:normAutofit/>
          </a:bodyPr>
          <a:lstStyle/>
          <a:p>
            <a:r>
              <a:rPr lang="en-US" sz="3600" b="1" dirty="0"/>
              <a:t>References</a:t>
            </a:r>
          </a:p>
        </p:txBody>
      </p:sp>
      <p:sp>
        <p:nvSpPr>
          <p:cNvPr id="3" name="Content Placeholder 2">
            <a:extLst>
              <a:ext uri="{FF2B5EF4-FFF2-40B4-BE49-F238E27FC236}">
                <a16:creationId xmlns:a16="http://schemas.microsoft.com/office/drawing/2014/main" id="{35EA4715-3ED2-4F8D-841E-0DD10E5595B4}"/>
              </a:ext>
            </a:extLst>
          </p:cNvPr>
          <p:cNvSpPr>
            <a:spLocks noGrp="1"/>
          </p:cNvSpPr>
          <p:nvPr>
            <p:ph idx="1"/>
          </p:nvPr>
        </p:nvSpPr>
        <p:spPr/>
        <p:txBody>
          <a:bodyPr>
            <a:normAutofit/>
          </a:bodyPr>
          <a:lstStyle/>
          <a:p>
            <a:pPr marL="0" indent="0">
              <a:buNone/>
            </a:pPr>
            <a:r>
              <a:rPr lang="en-US" sz="2600" b="0" i="0" dirty="0">
                <a:solidFill>
                  <a:srgbClr val="222222"/>
                </a:solidFill>
                <a:effectLst/>
              </a:rPr>
              <a:t>1. House, J. S., </a:t>
            </a:r>
            <a:r>
              <a:rPr lang="en-US" sz="2600" b="0" i="0" dirty="0" err="1">
                <a:solidFill>
                  <a:srgbClr val="222222"/>
                </a:solidFill>
                <a:effectLst/>
              </a:rPr>
              <a:t>Umberson</a:t>
            </a:r>
            <a:r>
              <a:rPr lang="en-US" sz="2600" b="0" i="0" dirty="0">
                <a:solidFill>
                  <a:srgbClr val="222222"/>
                </a:solidFill>
                <a:effectLst/>
              </a:rPr>
              <a:t>, D., &amp; Landis, K. R. (1988). Structures and processes of social support. </a:t>
            </a:r>
            <a:r>
              <a:rPr lang="en-US" sz="2600" b="0" i="1" dirty="0">
                <a:solidFill>
                  <a:srgbClr val="222222"/>
                </a:solidFill>
                <a:effectLst/>
              </a:rPr>
              <a:t>Annual review of sociology</a:t>
            </a:r>
            <a:r>
              <a:rPr lang="en-US" sz="2600" b="0" i="0" dirty="0">
                <a:solidFill>
                  <a:srgbClr val="222222"/>
                </a:solidFill>
                <a:effectLst/>
              </a:rPr>
              <a:t>, </a:t>
            </a:r>
            <a:r>
              <a:rPr lang="en-US" sz="2600" b="0" i="1" dirty="0">
                <a:solidFill>
                  <a:srgbClr val="222222"/>
                </a:solidFill>
                <a:effectLst/>
              </a:rPr>
              <a:t>14</a:t>
            </a:r>
            <a:r>
              <a:rPr lang="en-US" sz="2600" b="0" i="0" dirty="0">
                <a:solidFill>
                  <a:srgbClr val="222222"/>
                </a:solidFill>
                <a:effectLst/>
              </a:rPr>
              <a:t>(1), 293-318.</a:t>
            </a:r>
          </a:p>
          <a:p>
            <a:pPr marL="0" indent="0">
              <a:buNone/>
            </a:pPr>
            <a:r>
              <a:rPr lang="en-US" sz="2600" dirty="0">
                <a:solidFill>
                  <a:srgbClr val="222222"/>
                </a:solidFill>
              </a:rPr>
              <a:t>2. Cohen, S., &amp; Wills, T. A. (1985). Stress, social support, and the buffering hypothesis. </a:t>
            </a:r>
            <a:r>
              <a:rPr lang="en-US" sz="2600" i="1" dirty="0">
                <a:solidFill>
                  <a:srgbClr val="222222"/>
                </a:solidFill>
              </a:rPr>
              <a:t>Psychol. Bull</a:t>
            </a:r>
            <a:r>
              <a:rPr lang="en-US" sz="2600" dirty="0">
                <a:solidFill>
                  <a:srgbClr val="222222"/>
                </a:solidFill>
              </a:rPr>
              <a:t>., </a:t>
            </a:r>
            <a:r>
              <a:rPr lang="en-US" sz="2600" i="1" dirty="0">
                <a:solidFill>
                  <a:srgbClr val="222222"/>
                </a:solidFill>
              </a:rPr>
              <a:t>98</a:t>
            </a:r>
            <a:r>
              <a:rPr lang="en-US" sz="2600" dirty="0">
                <a:solidFill>
                  <a:srgbClr val="222222"/>
                </a:solidFill>
              </a:rPr>
              <a:t>(2), 310-357.</a:t>
            </a:r>
          </a:p>
          <a:p>
            <a:pPr marL="0" indent="0">
              <a:buNone/>
            </a:pPr>
            <a:r>
              <a:rPr lang="en-US" sz="2600" dirty="0">
                <a:solidFill>
                  <a:srgbClr val="222222"/>
                </a:solidFill>
              </a:rPr>
              <a:t>3. </a:t>
            </a:r>
            <a:r>
              <a:rPr lang="en-US" sz="2600" dirty="0"/>
              <a:t>Cohen, S., &amp; Syme, L. S. (1985). </a:t>
            </a:r>
            <a:r>
              <a:rPr lang="en-US" sz="2600" i="1" dirty="0"/>
              <a:t>Social Support and Health</a:t>
            </a:r>
            <a:r>
              <a:rPr lang="en-US" sz="2600" dirty="0"/>
              <a:t>. New York: Academic.</a:t>
            </a:r>
          </a:p>
          <a:p>
            <a:pPr marL="0" indent="0">
              <a:buNone/>
            </a:pPr>
            <a:r>
              <a:rPr lang="en-US" sz="2600" b="0" i="0" dirty="0">
                <a:solidFill>
                  <a:srgbClr val="222222"/>
                </a:solidFill>
                <a:effectLst/>
              </a:rPr>
              <a:t>4. Glanz, K., Rimer, B. K., &amp; Viswanath, K. (2008). </a:t>
            </a:r>
            <a:r>
              <a:rPr lang="en-US" sz="2600" b="0" i="1" dirty="0">
                <a:solidFill>
                  <a:srgbClr val="222222"/>
                </a:solidFill>
                <a:effectLst/>
              </a:rPr>
              <a:t>Theory, research, and practice in health behavior and health education</a:t>
            </a:r>
            <a:r>
              <a:rPr lang="en-US" sz="2600" b="0" i="0" dirty="0">
                <a:solidFill>
                  <a:srgbClr val="222222"/>
                </a:solidFill>
                <a:effectLst/>
              </a:rPr>
              <a:t>. New York: </a:t>
            </a:r>
            <a:r>
              <a:rPr lang="en-US" sz="2600" dirty="0"/>
              <a:t>Jossey-Bass A Wiley Imprint.</a:t>
            </a:r>
            <a:endParaRPr lang="en-US" sz="2600" dirty="0">
              <a:solidFill>
                <a:srgbClr val="222222"/>
              </a:solidFill>
            </a:endParaRPr>
          </a:p>
          <a:p>
            <a:pPr marL="0" indent="0">
              <a:buNone/>
            </a:pPr>
            <a:endParaRPr lang="en-US" sz="2600" dirty="0">
              <a:solidFill>
                <a:srgbClr val="222222"/>
              </a:solidFill>
            </a:endParaRPr>
          </a:p>
        </p:txBody>
      </p:sp>
    </p:spTree>
    <p:extLst>
      <p:ext uri="{BB962C8B-B14F-4D97-AF65-F5344CB8AC3E}">
        <p14:creationId xmlns:p14="http://schemas.microsoft.com/office/powerpoint/2010/main" val="33697951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870F-EE32-4061-80CA-D820F1FBF095}"/>
              </a:ext>
            </a:extLst>
          </p:cNvPr>
          <p:cNvSpPr>
            <a:spLocks noGrp="1"/>
          </p:cNvSpPr>
          <p:nvPr>
            <p:ph type="title"/>
          </p:nvPr>
        </p:nvSpPr>
        <p:spPr>
          <a:xfrm>
            <a:off x="838200" y="1815233"/>
            <a:ext cx="10515600" cy="1325563"/>
          </a:xfrm>
        </p:spPr>
        <p:txBody>
          <a:bodyPr/>
          <a:lstStyle/>
          <a:p>
            <a:r>
              <a:rPr lang="en-US" b="1" dirty="0"/>
              <a:t>Course 4</a:t>
            </a:r>
          </a:p>
        </p:txBody>
      </p:sp>
      <p:sp>
        <p:nvSpPr>
          <p:cNvPr id="3" name="Content Placeholder 2">
            <a:extLst>
              <a:ext uri="{FF2B5EF4-FFF2-40B4-BE49-F238E27FC236}">
                <a16:creationId xmlns:a16="http://schemas.microsoft.com/office/drawing/2014/main" id="{32DE9BA0-F4A5-4331-8410-04904E3984E6}"/>
              </a:ext>
            </a:extLst>
          </p:cNvPr>
          <p:cNvSpPr>
            <a:spLocks noGrp="1"/>
          </p:cNvSpPr>
          <p:nvPr>
            <p:ph idx="1"/>
          </p:nvPr>
        </p:nvSpPr>
        <p:spPr>
          <a:xfrm>
            <a:off x="838200" y="4074825"/>
            <a:ext cx="10515600" cy="1240848"/>
          </a:xfrm>
        </p:spPr>
        <p:txBody>
          <a:bodyPr>
            <a:normAutofit/>
          </a:bodyPr>
          <a:lstStyle/>
          <a:p>
            <a:pPr marL="0" indent="0">
              <a:buNone/>
            </a:pPr>
            <a:r>
              <a:rPr lang="en-US" sz="3600" b="1" dirty="0"/>
              <a:t>Research methods</a:t>
            </a:r>
          </a:p>
        </p:txBody>
      </p:sp>
      <p:pic>
        <p:nvPicPr>
          <p:cNvPr id="4" name="Picture 3">
            <a:extLst>
              <a:ext uri="{FF2B5EF4-FFF2-40B4-BE49-F238E27FC236}">
                <a16:creationId xmlns:a16="http://schemas.microsoft.com/office/drawing/2014/main" id="{A60F5BD9-F338-4C27-8C06-CCE5A0C4336B}"/>
              </a:ext>
            </a:extLst>
          </p:cNvPr>
          <p:cNvPicPr/>
          <p:nvPr/>
        </p:nvPicPr>
        <p:blipFill>
          <a:blip r:embed="rId2">
            <a:extLst>
              <a:ext uri="{28A0092B-C50C-407E-A947-70E740481C1C}">
                <a14:useLocalDpi xmlns:a14="http://schemas.microsoft.com/office/drawing/2010/main" val="0"/>
              </a:ext>
            </a:extLst>
          </a:blip>
          <a:stretch>
            <a:fillRect/>
          </a:stretch>
        </p:blipFill>
        <p:spPr>
          <a:xfrm>
            <a:off x="838200" y="445942"/>
            <a:ext cx="3779520" cy="1295400"/>
          </a:xfrm>
          <a:prstGeom prst="rect">
            <a:avLst/>
          </a:prstGeom>
        </p:spPr>
      </p:pic>
    </p:spTree>
    <p:extLst>
      <p:ext uri="{BB962C8B-B14F-4D97-AF65-F5344CB8AC3E}">
        <p14:creationId xmlns:p14="http://schemas.microsoft.com/office/powerpoint/2010/main" val="26437569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6BC154-D05B-41EC-86C2-9DA9112A4909}"/>
              </a:ext>
            </a:extLst>
          </p:cNvPr>
          <p:cNvSpPr>
            <a:spLocks noGrp="1"/>
          </p:cNvSpPr>
          <p:nvPr>
            <p:ph idx="1"/>
          </p:nvPr>
        </p:nvSpPr>
        <p:spPr>
          <a:xfrm>
            <a:off x="838200" y="341745"/>
            <a:ext cx="10515600" cy="5835218"/>
          </a:xfrm>
        </p:spPr>
        <p:txBody>
          <a:bodyPr>
            <a:noAutofit/>
          </a:bodyPr>
          <a:lstStyle/>
          <a:p>
            <a:pPr marL="0" indent="0">
              <a:buNone/>
            </a:pPr>
            <a:r>
              <a:rPr lang="en-US" b="1" dirty="0"/>
              <a:t>Experimental design</a:t>
            </a:r>
          </a:p>
          <a:p>
            <a:pPr marL="0" indent="0">
              <a:buNone/>
            </a:pPr>
            <a:r>
              <a:rPr lang="en-US" dirty="0"/>
              <a:t>Experimental design is concerned with the skillful interrogation of nature.</a:t>
            </a:r>
          </a:p>
          <a:p>
            <a:pPr marL="0" indent="0">
              <a:buNone/>
            </a:pPr>
            <a:r>
              <a:rPr lang="en-US" dirty="0"/>
              <a:t>An experimental design is a plan for assigning participants to experimental conditions and the statistical analysis associated with the plan [1].</a:t>
            </a:r>
          </a:p>
          <a:p>
            <a:pPr marL="0" indent="0">
              <a:buNone/>
            </a:pPr>
            <a:r>
              <a:rPr lang="en-US" dirty="0"/>
              <a:t>The design of an experiment involves a number of interrelated activities:</a:t>
            </a:r>
          </a:p>
          <a:p>
            <a:pPr marL="0" indent="0">
              <a:buNone/>
            </a:pPr>
            <a:r>
              <a:rPr lang="en-US" dirty="0"/>
              <a:t>1. Formulation of statistical hypotheses that are germane to the scientific hypothesis.</a:t>
            </a:r>
          </a:p>
          <a:p>
            <a:pPr marL="0" indent="0">
              <a:buNone/>
            </a:pPr>
            <a:r>
              <a:rPr lang="en-US" dirty="0"/>
              <a:t>2. Determination of the experimental conditions (independent variable) to be manipulated, the measurement (dependent variable) to be recorded, and the extraneous conditions (nuisance variables) that must be controlled.</a:t>
            </a:r>
          </a:p>
        </p:txBody>
      </p:sp>
    </p:spTree>
    <p:extLst>
      <p:ext uri="{BB962C8B-B14F-4D97-AF65-F5344CB8AC3E}">
        <p14:creationId xmlns:p14="http://schemas.microsoft.com/office/powerpoint/2010/main" val="3201792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73593E-52F8-440D-A12A-A0440DDB637A}"/>
              </a:ext>
            </a:extLst>
          </p:cNvPr>
          <p:cNvSpPr>
            <a:spLocks noGrp="1"/>
          </p:cNvSpPr>
          <p:nvPr>
            <p:ph idx="1"/>
          </p:nvPr>
        </p:nvSpPr>
        <p:spPr>
          <a:xfrm>
            <a:off x="838200" y="461818"/>
            <a:ext cx="10515600" cy="5715145"/>
          </a:xfrm>
        </p:spPr>
        <p:txBody>
          <a:bodyPr>
            <a:normAutofit lnSpcReduction="10000"/>
          </a:bodyPr>
          <a:lstStyle/>
          <a:p>
            <a:pPr marL="0" indent="0">
              <a:buNone/>
            </a:pPr>
            <a:r>
              <a:rPr lang="en-US" dirty="0"/>
              <a:t>3. Specification of the number of participants required and the population from which they will be sampled. </a:t>
            </a:r>
          </a:p>
          <a:p>
            <a:pPr marL="0" indent="0">
              <a:buNone/>
            </a:pPr>
            <a:r>
              <a:rPr lang="en-US" dirty="0"/>
              <a:t>4. Specification of the procedure for assigning the participants to the experimental conditions. </a:t>
            </a:r>
          </a:p>
          <a:p>
            <a:pPr marL="0" indent="0">
              <a:buNone/>
            </a:pPr>
            <a:r>
              <a:rPr lang="en-US" dirty="0"/>
              <a:t>5. Determination of the statistical analysis that will be performed.</a:t>
            </a:r>
          </a:p>
          <a:p>
            <a:pPr marL="0" indent="0">
              <a:buNone/>
            </a:pPr>
            <a:endParaRPr lang="en-US" dirty="0"/>
          </a:p>
          <a:p>
            <a:pPr marL="0" indent="0">
              <a:buNone/>
            </a:pPr>
            <a:r>
              <a:rPr lang="en-US" b="1" dirty="0"/>
              <a:t>Exploratory data analysis</a:t>
            </a:r>
          </a:p>
          <a:p>
            <a:pPr marL="0" indent="0">
              <a:buNone/>
            </a:pPr>
            <a:r>
              <a:rPr lang="en-US" dirty="0"/>
              <a:t>Quantitative research methods were marked by the explosive growth of small-sample statistics and the expansion of breadth and complexity of models for statistical hypothesis testing [2, 3].</a:t>
            </a:r>
          </a:p>
          <a:p>
            <a:pPr marL="0" indent="0">
              <a:buNone/>
            </a:pPr>
            <a:endParaRPr lang="en-US" dirty="0"/>
          </a:p>
          <a:p>
            <a:pPr marL="0" indent="0">
              <a:buNone/>
            </a:pPr>
            <a:r>
              <a:rPr lang="en-US" dirty="0"/>
              <a:t>Exploratory data analysis is an approach to learning from data aimed at understanding the world and aiding the scientific process.</a:t>
            </a:r>
          </a:p>
        </p:txBody>
      </p:sp>
    </p:spTree>
    <p:extLst>
      <p:ext uri="{BB962C8B-B14F-4D97-AF65-F5344CB8AC3E}">
        <p14:creationId xmlns:p14="http://schemas.microsoft.com/office/powerpoint/2010/main" val="40195619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92F971-3FED-4572-9DC4-62E68A090812}"/>
              </a:ext>
            </a:extLst>
          </p:cNvPr>
          <p:cNvSpPr>
            <a:spLocks noGrp="1"/>
          </p:cNvSpPr>
          <p:nvPr>
            <p:ph idx="1"/>
          </p:nvPr>
        </p:nvSpPr>
        <p:spPr>
          <a:xfrm>
            <a:off x="838200" y="618836"/>
            <a:ext cx="10515600" cy="5558127"/>
          </a:xfrm>
        </p:spPr>
        <p:txBody>
          <a:bodyPr/>
          <a:lstStyle/>
          <a:p>
            <a:pPr marL="0" indent="0">
              <a:buNone/>
            </a:pPr>
            <a:r>
              <a:rPr lang="en-US" b="1" dirty="0"/>
              <a:t>Preparatory data analysis</a:t>
            </a:r>
          </a:p>
          <a:p>
            <a:pPr marL="0" indent="0">
              <a:buNone/>
            </a:pPr>
            <a:endParaRPr lang="en-US" dirty="0"/>
          </a:p>
          <a:p>
            <a:pPr marL="0" indent="0">
              <a:buNone/>
            </a:pPr>
            <a:r>
              <a:rPr lang="en-US" dirty="0"/>
              <a:t>Preparatory data analyses are conducted to locate and correct problems in a data set prior to a main analysis.</a:t>
            </a:r>
          </a:p>
          <a:p>
            <a:pPr marL="0" indent="0">
              <a:buNone/>
            </a:pPr>
            <a:endParaRPr lang="en-US" sz="1600" dirty="0"/>
          </a:p>
          <a:p>
            <a:pPr marL="0" indent="0">
              <a:buNone/>
            </a:pPr>
            <a:r>
              <a:rPr lang="en-US" dirty="0"/>
              <a:t>Preparatory data analysis is usually a time-consuming and frustrating business. It is time-consuming because numerous features of the data need to be examined and frustrating because the main analysis that provides the answer to your main research question is often just a few menu selections away [2, 4].</a:t>
            </a:r>
          </a:p>
        </p:txBody>
      </p:sp>
    </p:spTree>
    <p:extLst>
      <p:ext uri="{BB962C8B-B14F-4D97-AF65-F5344CB8AC3E}">
        <p14:creationId xmlns:p14="http://schemas.microsoft.com/office/powerpoint/2010/main" val="2157468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7A5FA1-3F7F-4430-9CF1-F2C4F4347E2C}"/>
              </a:ext>
            </a:extLst>
          </p:cNvPr>
          <p:cNvSpPr>
            <a:spLocks noGrp="1"/>
          </p:cNvSpPr>
          <p:nvPr>
            <p:ph idx="1"/>
          </p:nvPr>
        </p:nvSpPr>
        <p:spPr>
          <a:xfrm>
            <a:off x="838200" y="665018"/>
            <a:ext cx="10515600" cy="5511945"/>
          </a:xfrm>
        </p:spPr>
        <p:txBody>
          <a:bodyPr/>
          <a:lstStyle/>
          <a:p>
            <a:pPr marL="0" indent="0">
              <a:buNone/>
            </a:pPr>
            <a:r>
              <a:rPr lang="en-US" b="1" dirty="0"/>
              <a:t>Factor analysis</a:t>
            </a:r>
          </a:p>
          <a:p>
            <a:pPr marL="0" indent="0">
              <a:buNone/>
            </a:pPr>
            <a:r>
              <a:rPr lang="en-US" dirty="0"/>
              <a:t>A major task of science is to develop theoretical constructs that bring together many observed phenomena [2]. </a:t>
            </a:r>
          </a:p>
          <a:p>
            <a:pPr marL="0" indent="0">
              <a:buNone/>
            </a:pPr>
            <a:r>
              <a:rPr lang="en-US" dirty="0"/>
              <a:t>The construct validity theoretical constructs has been examined by factor analyses. </a:t>
            </a:r>
          </a:p>
          <a:p>
            <a:pPr marL="0" indent="0">
              <a:buNone/>
            </a:pPr>
            <a:r>
              <a:rPr lang="en-US" dirty="0"/>
              <a:t>Factor analysis is a statistical technique that reproduces the data by as few factors (potential theoretical  constructs or latent variables) as possible.</a:t>
            </a:r>
          </a:p>
          <a:p>
            <a:pPr marL="0" indent="0">
              <a:buNone/>
            </a:pPr>
            <a:r>
              <a:rPr lang="en-US" dirty="0"/>
              <a:t>Whereas a factor analysis might result in a scale to measure a theoretical construct in a future study, confirmatory factor analysis and extension analysis in exploratory factor analysis allow another option.</a:t>
            </a:r>
          </a:p>
        </p:txBody>
      </p:sp>
    </p:spTree>
    <p:extLst>
      <p:ext uri="{BB962C8B-B14F-4D97-AF65-F5344CB8AC3E}">
        <p14:creationId xmlns:p14="http://schemas.microsoft.com/office/powerpoint/2010/main" val="23572895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2C2509-5CCB-4EDC-B3F2-FACE096D8BCB}"/>
              </a:ext>
            </a:extLst>
          </p:cNvPr>
          <p:cNvSpPr>
            <a:spLocks noGrp="1"/>
          </p:cNvSpPr>
          <p:nvPr>
            <p:ph idx="1"/>
          </p:nvPr>
        </p:nvSpPr>
        <p:spPr>
          <a:xfrm>
            <a:off x="838200" y="554182"/>
            <a:ext cx="10515600" cy="5622781"/>
          </a:xfrm>
        </p:spPr>
        <p:txBody>
          <a:bodyPr>
            <a:normAutofit lnSpcReduction="10000"/>
          </a:bodyPr>
          <a:lstStyle/>
          <a:p>
            <a:pPr marL="0" indent="0">
              <a:buNone/>
            </a:pPr>
            <a:r>
              <a:rPr lang="en-US" b="1" dirty="0"/>
              <a:t>Program evaluation</a:t>
            </a:r>
          </a:p>
          <a:p>
            <a:pPr marL="0" indent="0">
              <a:buNone/>
            </a:pPr>
            <a:endParaRPr lang="en-US" b="1" dirty="0"/>
          </a:p>
          <a:p>
            <a:r>
              <a:rPr lang="en-US" dirty="0"/>
              <a:t>Psychologists from many different specialty areas are involved with evaluation. Often, people are what psychologists evaluate. </a:t>
            </a:r>
          </a:p>
          <a:p>
            <a:r>
              <a:rPr lang="en-US" dirty="0"/>
              <a:t>Clinical psychologists evaluate people in terms of whether they have some psychopathology or another.</a:t>
            </a:r>
          </a:p>
          <a:p>
            <a:r>
              <a:rPr lang="en-US" dirty="0"/>
              <a:t>Industrial-organizational psychologists frequently develop systems for personnel evaluation. </a:t>
            </a:r>
          </a:p>
          <a:p>
            <a:r>
              <a:rPr lang="en-US" dirty="0"/>
              <a:t>Educational psychologists are commonly concerned with the evaluation of student performance or with teacher performance, which is a specialized kind of personnel evaluation.</a:t>
            </a:r>
          </a:p>
          <a:p>
            <a:r>
              <a:rPr lang="en-US" dirty="0"/>
              <a:t>In fact, psychologists of many of the discipline’s subareas are involved in the evaluation of policies and program.</a:t>
            </a:r>
          </a:p>
        </p:txBody>
      </p:sp>
    </p:spTree>
    <p:extLst>
      <p:ext uri="{BB962C8B-B14F-4D97-AF65-F5344CB8AC3E}">
        <p14:creationId xmlns:p14="http://schemas.microsoft.com/office/powerpoint/2010/main" val="37232248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F6B34A-8221-4863-9DA2-3C2017ADEDB1}"/>
              </a:ext>
            </a:extLst>
          </p:cNvPr>
          <p:cNvSpPr>
            <a:spLocks noGrp="1"/>
          </p:cNvSpPr>
          <p:nvPr>
            <p:ph idx="1"/>
          </p:nvPr>
        </p:nvSpPr>
        <p:spPr>
          <a:xfrm>
            <a:off x="838200" y="461818"/>
            <a:ext cx="10515600" cy="5715145"/>
          </a:xfrm>
        </p:spPr>
        <p:txBody>
          <a:bodyPr/>
          <a:lstStyle/>
          <a:p>
            <a:r>
              <a:rPr lang="en-US" dirty="0"/>
              <a:t>The randomized experiment</a:t>
            </a:r>
          </a:p>
          <a:p>
            <a:r>
              <a:rPr lang="en-US" dirty="0"/>
              <a:t>Quasi-experiments</a:t>
            </a:r>
          </a:p>
          <a:p>
            <a:r>
              <a:rPr lang="en-US" dirty="0"/>
              <a:t>Analysis techniques for nonequivalent-groups designs</a:t>
            </a:r>
          </a:p>
          <a:p>
            <a:pPr marL="0" indent="0">
              <a:buNone/>
            </a:pPr>
            <a:endParaRPr lang="en-US" dirty="0"/>
          </a:p>
          <a:p>
            <a:pPr marL="0" indent="0">
              <a:buNone/>
            </a:pPr>
            <a:r>
              <a:rPr lang="en-US" b="1" dirty="0"/>
              <a:t>Data analysis methods</a:t>
            </a:r>
          </a:p>
          <a:p>
            <a:r>
              <a:rPr lang="en-US" dirty="0"/>
              <a:t>Multiple linear regression</a:t>
            </a:r>
          </a:p>
          <a:p>
            <a:r>
              <a:rPr lang="en-US" dirty="0"/>
              <a:t>Logistic regression</a:t>
            </a:r>
          </a:p>
          <a:p>
            <a:r>
              <a:rPr lang="en-US" dirty="0"/>
              <a:t>Meta-analysis</a:t>
            </a:r>
          </a:p>
          <a:p>
            <a:r>
              <a:rPr lang="en-US" dirty="0"/>
              <a:t>Survival analysis</a:t>
            </a:r>
          </a:p>
          <a:p>
            <a:r>
              <a:rPr lang="en-US" dirty="0"/>
              <a:t>Time series analysis</a:t>
            </a:r>
          </a:p>
          <a:p>
            <a:r>
              <a:rPr lang="en-US" dirty="0"/>
              <a:t>Structural equation modeling</a:t>
            </a:r>
          </a:p>
          <a:p>
            <a:pPr marL="0" indent="0">
              <a:buNone/>
            </a:pPr>
            <a:endParaRPr lang="en-US" dirty="0"/>
          </a:p>
        </p:txBody>
      </p:sp>
    </p:spTree>
    <p:extLst>
      <p:ext uri="{BB962C8B-B14F-4D97-AF65-F5344CB8AC3E}">
        <p14:creationId xmlns:p14="http://schemas.microsoft.com/office/powerpoint/2010/main" val="22943491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08B23-A5EE-4E7D-AF23-7149531B5C3A}"/>
              </a:ext>
            </a:extLst>
          </p:cNvPr>
          <p:cNvSpPr>
            <a:spLocks noGrp="1"/>
          </p:cNvSpPr>
          <p:nvPr>
            <p:ph type="title"/>
          </p:nvPr>
        </p:nvSpPr>
        <p:spPr/>
        <p:txBody>
          <a:bodyPr>
            <a:normAutofit/>
          </a:bodyPr>
          <a:lstStyle/>
          <a:p>
            <a:r>
              <a:rPr lang="en-US" sz="3600" b="1" dirty="0"/>
              <a:t>References</a:t>
            </a:r>
          </a:p>
        </p:txBody>
      </p:sp>
      <p:sp>
        <p:nvSpPr>
          <p:cNvPr id="3" name="Content Placeholder 2">
            <a:extLst>
              <a:ext uri="{FF2B5EF4-FFF2-40B4-BE49-F238E27FC236}">
                <a16:creationId xmlns:a16="http://schemas.microsoft.com/office/drawing/2014/main" id="{5EA5FB3A-56E8-4E7F-B555-46FD95F1AB38}"/>
              </a:ext>
            </a:extLst>
          </p:cNvPr>
          <p:cNvSpPr>
            <a:spLocks noGrp="1"/>
          </p:cNvSpPr>
          <p:nvPr>
            <p:ph idx="1"/>
          </p:nvPr>
        </p:nvSpPr>
        <p:spPr/>
        <p:txBody>
          <a:bodyPr/>
          <a:lstStyle/>
          <a:p>
            <a:pPr marL="0" indent="0">
              <a:buNone/>
            </a:pPr>
            <a:r>
              <a:rPr lang="en-US" sz="2600" dirty="0"/>
              <a:t>1. </a:t>
            </a:r>
            <a:r>
              <a:rPr lang="en-US" sz="2600" b="0" i="0" dirty="0">
                <a:solidFill>
                  <a:srgbClr val="222222"/>
                </a:solidFill>
                <a:effectLst/>
              </a:rPr>
              <a:t>Shaughnessy, J. J., Zechmeister, E. B., &amp; Zechmeister, J. S. (2000). </a:t>
            </a:r>
            <a:r>
              <a:rPr lang="en-US" sz="2600" b="0" i="1" dirty="0">
                <a:solidFill>
                  <a:srgbClr val="222222"/>
                </a:solidFill>
                <a:effectLst/>
              </a:rPr>
              <a:t>Research methods in psychology</a:t>
            </a:r>
            <a:r>
              <a:rPr lang="en-US" sz="2600" b="0" i="0" dirty="0">
                <a:solidFill>
                  <a:srgbClr val="222222"/>
                </a:solidFill>
                <a:effectLst/>
              </a:rPr>
              <a:t>. McGraw-Hill.</a:t>
            </a:r>
          </a:p>
          <a:p>
            <a:pPr marL="0" indent="0">
              <a:buNone/>
            </a:pPr>
            <a:r>
              <a:rPr lang="en-US" sz="2600" dirty="0"/>
              <a:t>2. </a:t>
            </a:r>
            <a:r>
              <a:rPr lang="en-US" sz="2600" b="0" i="0" dirty="0">
                <a:solidFill>
                  <a:srgbClr val="222222"/>
                </a:solidFill>
                <a:effectLst/>
              </a:rPr>
              <a:t>Howitt, D., &amp; Cramer, D. (2007). </a:t>
            </a:r>
            <a:r>
              <a:rPr lang="en-US" sz="2600" b="0" i="1" dirty="0">
                <a:solidFill>
                  <a:srgbClr val="222222"/>
                </a:solidFill>
                <a:effectLst/>
              </a:rPr>
              <a:t>Introduction to research methods in psychology</a:t>
            </a:r>
            <a:r>
              <a:rPr lang="en-US" sz="2600" b="0" i="0" dirty="0">
                <a:solidFill>
                  <a:srgbClr val="222222"/>
                </a:solidFill>
                <a:effectLst/>
              </a:rPr>
              <a:t>. Pearson Education.</a:t>
            </a:r>
          </a:p>
          <a:p>
            <a:pPr marL="0" indent="0">
              <a:buNone/>
            </a:pPr>
            <a:r>
              <a:rPr lang="en-US" sz="2600" dirty="0">
                <a:solidFill>
                  <a:srgbClr val="222222"/>
                </a:solidFill>
              </a:rPr>
              <a:t>3. </a:t>
            </a:r>
            <a:r>
              <a:rPr lang="en-US" sz="2600" b="0" i="0" dirty="0">
                <a:solidFill>
                  <a:srgbClr val="222222"/>
                </a:solidFill>
                <a:effectLst/>
              </a:rPr>
              <a:t>Coolican, H. (2017). </a:t>
            </a:r>
            <a:r>
              <a:rPr lang="en-US" sz="2600" b="0" i="1" dirty="0">
                <a:solidFill>
                  <a:srgbClr val="222222"/>
                </a:solidFill>
                <a:effectLst/>
              </a:rPr>
              <a:t>Research methods and statistics in psychology</a:t>
            </a:r>
            <a:r>
              <a:rPr lang="en-US" sz="2600" b="0" i="0" dirty="0">
                <a:solidFill>
                  <a:srgbClr val="222222"/>
                </a:solidFill>
                <a:effectLst/>
              </a:rPr>
              <a:t>. Psychology press.</a:t>
            </a:r>
          </a:p>
          <a:p>
            <a:pPr marL="0" indent="0">
              <a:buNone/>
            </a:pPr>
            <a:r>
              <a:rPr lang="en-US" sz="2600" dirty="0">
                <a:solidFill>
                  <a:srgbClr val="222222"/>
                </a:solidFill>
              </a:rPr>
              <a:t>4. </a:t>
            </a:r>
            <a:r>
              <a:rPr lang="en-US" sz="2600" b="0" i="0" dirty="0">
                <a:solidFill>
                  <a:srgbClr val="222222"/>
                </a:solidFill>
                <a:effectLst/>
              </a:rPr>
              <a:t>Reis, H. T., &amp; Judd, C. M. (Eds.). (2000). </a:t>
            </a:r>
            <a:r>
              <a:rPr lang="en-US" sz="2600" b="0" i="1" dirty="0">
                <a:solidFill>
                  <a:srgbClr val="222222"/>
                </a:solidFill>
                <a:effectLst/>
              </a:rPr>
              <a:t>Handbook of research methods in social and personality psychology</a:t>
            </a:r>
            <a:r>
              <a:rPr lang="en-US" sz="2600" b="0" i="0" dirty="0">
                <a:solidFill>
                  <a:srgbClr val="222222"/>
                </a:solidFill>
                <a:effectLst/>
              </a:rPr>
              <a:t>. Cambridge University Press.</a:t>
            </a:r>
          </a:p>
          <a:p>
            <a:pPr marL="0" indent="0">
              <a:buNone/>
            </a:pPr>
            <a:endParaRPr lang="en-US" dirty="0"/>
          </a:p>
        </p:txBody>
      </p:sp>
    </p:spTree>
    <p:extLst>
      <p:ext uri="{BB962C8B-B14F-4D97-AF65-F5344CB8AC3E}">
        <p14:creationId xmlns:p14="http://schemas.microsoft.com/office/powerpoint/2010/main" val="9449326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870F-EE32-4061-80CA-D820F1FBF095}"/>
              </a:ext>
            </a:extLst>
          </p:cNvPr>
          <p:cNvSpPr>
            <a:spLocks noGrp="1"/>
          </p:cNvSpPr>
          <p:nvPr>
            <p:ph type="title"/>
          </p:nvPr>
        </p:nvSpPr>
        <p:spPr>
          <a:xfrm>
            <a:off x="838200" y="1999960"/>
            <a:ext cx="10515600" cy="1325563"/>
          </a:xfrm>
        </p:spPr>
        <p:txBody>
          <a:bodyPr/>
          <a:lstStyle/>
          <a:p>
            <a:r>
              <a:rPr lang="en-US" b="1" dirty="0"/>
              <a:t>Course 5</a:t>
            </a:r>
          </a:p>
        </p:txBody>
      </p:sp>
      <p:sp>
        <p:nvSpPr>
          <p:cNvPr id="3" name="Content Placeholder 2">
            <a:extLst>
              <a:ext uri="{FF2B5EF4-FFF2-40B4-BE49-F238E27FC236}">
                <a16:creationId xmlns:a16="http://schemas.microsoft.com/office/drawing/2014/main" id="{32DE9BA0-F4A5-4331-8410-04904E3984E6}"/>
              </a:ext>
            </a:extLst>
          </p:cNvPr>
          <p:cNvSpPr>
            <a:spLocks noGrp="1"/>
          </p:cNvSpPr>
          <p:nvPr>
            <p:ph idx="1"/>
          </p:nvPr>
        </p:nvSpPr>
        <p:spPr>
          <a:xfrm>
            <a:off x="838200" y="3813896"/>
            <a:ext cx="10515600" cy="1240848"/>
          </a:xfrm>
        </p:spPr>
        <p:txBody>
          <a:bodyPr>
            <a:normAutofit/>
          </a:bodyPr>
          <a:lstStyle/>
          <a:p>
            <a:pPr marL="0" indent="0">
              <a:buNone/>
            </a:pPr>
            <a:r>
              <a:rPr lang="en-US" sz="3600" b="1" dirty="0"/>
              <a:t>Metanalysis - quantitative versus qualitative</a:t>
            </a:r>
          </a:p>
        </p:txBody>
      </p:sp>
      <p:pic>
        <p:nvPicPr>
          <p:cNvPr id="4" name="Picture 3">
            <a:extLst>
              <a:ext uri="{FF2B5EF4-FFF2-40B4-BE49-F238E27FC236}">
                <a16:creationId xmlns:a16="http://schemas.microsoft.com/office/drawing/2014/main" id="{1D3922D0-7F5C-4BF0-A604-FCB32DB3BE35}"/>
              </a:ext>
            </a:extLst>
          </p:cNvPr>
          <p:cNvPicPr/>
          <p:nvPr/>
        </p:nvPicPr>
        <p:blipFill>
          <a:blip r:embed="rId2">
            <a:extLst>
              <a:ext uri="{28A0092B-C50C-407E-A947-70E740481C1C}">
                <a14:useLocalDpi xmlns:a14="http://schemas.microsoft.com/office/drawing/2010/main" val="0"/>
              </a:ext>
            </a:extLst>
          </a:blip>
          <a:stretch>
            <a:fillRect/>
          </a:stretch>
        </p:blipFill>
        <p:spPr>
          <a:xfrm>
            <a:off x="976745" y="216187"/>
            <a:ext cx="3779520" cy="1295400"/>
          </a:xfrm>
          <a:prstGeom prst="rect">
            <a:avLst/>
          </a:prstGeom>
        </p:spPr>
      </p:pic>
    </p:spTree>
    <p:extLst>
      <p:ext uri="{BB962C8B-B14F-4D97-AF65-F5344CB8AC3E}">
        <p14:creationId xmlns:p14="http://schemas.microsoft.com/office/powerpoint/2010/main" val="40839837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22F480-59A1-43B9-A98A-9DB798FB511D}"/>
              </a:ext>
            </a:extLst>
          </p:cNvPr>
          <p:cNvSpPr>
            <a:spLocks noGrp="1"/>
          </p:cNvSpPr>
          <p:nvPr>
            <p:ph idx="1"/>
          </p:nvPr>
        </p:nvSpPr>
        <p:spPr>
          <a:xfrm>
            <a:off x="838200" y="517236"/>
            <a:ext cx="10515600" cy="5975928"/>
          </a:xfrm>
        </p:spPr>
        <p:txBody>
          <a:bodyPr>
            <a:normAutofit/>
          </a:bodyPr>
          <a:lstStyle/>
          <a:p>
            <a:pPr eaLnBrk="1" hangingPunct="1"/>
            <a:r>
              <a:rPr lang="en-US" altLang="en-US" dirty="0" err="1"/>
              <a:t>Metaanalysis</a:t>
            </a:r>
            <a:r>
              <a:rPr lang="en-US" altLang="en-US" dirty="0"/>
              <a:t> is a statistical method that integrates the results of several independent studies that address related or identical hypotheses [1].</a:t>
            </a:r>
          </a:p>
          <a:p>
            <a:pPr eaLnBrk="1" hangingPunct="1"/>
            <a:r>
              <a:rPr lang="en-US" altLang="en-US" dirty="0"/>
              <a:t>The goal of </a:t>
            </a:r>
            <a:r>
              <a:rPr lang="en-US" altLang="en-US" dirty="0" err="1"/>
              <a:t>metaanalysis</a:t>
            </a:r>
            <a:r>
              <a:rPr lang="en-US" altLang="en-US" dirty="0"/>
              <a:t> to transform unique study findings into a common metric.</a:t>
            </a:r>
          </a:p>
          <a:p>
            <a:r>
              <a:rPr lang="en-US" altLang="en-US" dirty="0"/>
              <a:t> </a:t>
            </a:r>
            <a:r>
              <a:rPr lang="en-US" altLang="en-US" sz="2800" dirty="0"/>
              <a:t>Instead of relying on significance testing that is heavily influenced by sample size, Glass’ new method was based on the direction and magnitude (i.e., effect size) of the relationships between two variables [2].</a:t>
            </a:r>
          </a:p>
          <a:p>
            <a:r>
              <a:rPr lang="en-US" altLang="en-US" sz="2800" dirty="0"/>
              <a:t>As the number of publications go up exponentially in recent years, meta-analysis has become a popular statistical tool in social science (although we are nowhere close to medical research that heavily uses meta-analysis).</a:t>
            </a:r>
            <a:endParaRPr lang="en-US" altLang="en-US" dirty="0"/>
          </a:p>
          <a:p>
            <a:endParaRPr lang="en-US" dirty="0"/>
          </a:p>
        </p:txBody>
      </p:sp>
    </p:spTree>
    <p:extLst>
      <p:ext uri="{BB962C8B-B14F-4D97-AF65-F5344CB8AC3E}">
        <p14:creationId xmlns:p14="http://schemas.microsoft.com/office/powerpoint/2010/main" val="11909417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5DA22C-671F-43D0-9CED-34882CDD2816}"/>
              </a:ext>
            </a:extLst>
          </p:cNvPr>
          <p:cNvSpPr>
            <a:spLocks noGrp="1"/>
          </p:cNvSpPr>
          <p:nvPr>
            <p:ph idx="1"/>
          </p:nvPr>
        </p:nvSpPr>
        <p:spPr>
          <a:xfrm>
            <a:off x="838200" y="711200"/>
            <a:ext cx="10515600" cy="5465763"/>
          </a:xfrm>
        </p:spPr>
        <p:txBody>
          <a:bodyPr/>
          <a:lstStyle/>
          <a:p>
            <a:pPr marL="0" indent="0" eaLnBrk="1" hangingPunct="1">
              <a:lnSpc>
                <a:spcPct val="80000"/>
              </a:lnSpc>
              <a:buNone/>
            </a:pPr>
            <a:r>
              <a:rPr lang="en-US" altLang="en-US" sz="2800" dirty="0"/>
              <a:t>Glass et al. (1981) described the essential characteristics of meta-analysis as follows [1]: </a:t>
            </a:r>
          </a:p>
          <a:p>
            <a:pPr marL="0" indent="0" eaLnBrk="1" hangingPunct="1">
              <a:lnSpc>
                <a:spcPct val="80000"/>
              </a:lnSpc>
              <a:buNone/>
            </a:pPr>
            <a:endParaRPr lang="en-US" altLang="en-US" sz="2800" dirty="0"/>
          </a:p>
          <a:p>
            <a:pPr eaLnBrk="1" hangingPunct="1">
              <a:lnSpc>
                <a:spcPct val="80000"/>
              </a:lnSpc>
            </a:pPr>
            <a:r>
              <a:rPr lang="en-US" altLang="en-US" sz="2800" dirty="0"/>
              <a:t>It is undeniably quantitative, that is, it uses numbers and statistical methods for organizing and extracting information.</a:t>
            </a:r>
          </a:p>
          <a:p>
            <a:pPr marL="0" indent="0" eaLnBrk="1" hangingPunct="1">
              <a:lnSpc>
                <a:spcPct val="80000"/>
              </a:lnSpc>
              <a:buNone/>
            </a:pPr>
            <a:endParaRPr lang="en-US" altLang="en-US" sz="2800" dirty="0"/>
          </a:p>
          <a:p>
            <a:pPr eaLnBrk="1" hangingPunct="1">
              <a:lnSpc>
                <a:spcPct val="80000"/>
              </a:lnSpc>
            </a:pPr>
            <a:r>
              <a:rPr lang="en-US" altLang="en-US" sz="2800" dirty="0"/>
              <a:t>It does not prejudge research findings in terms of research quality (i.e., there is no a priori imposition of arbitrary and non-empirical criteria of research quality used to exclude a large number of studies).</a:t>
            </a:r>
          </a:p>
          <a:p>
            <a:pPr eaLnBrk="1" hangingPunct="1">
              <a:lnSpc>
                <a:spcPct val="80000"/>
              </a:lnSpc>
            </a:pPr>
            <a:endParaRPr lang="en-US" altLang="en-US" sz="2800" dirty="0"/>
          </a:p>
          <a:p>
            <a:pPr eaLnBrk="1" hangingPunct="1">
              <a:lnSpc>
                <a:spcPct val="80000"/>
              </a:lnSpc>
            </a:pPr>
            <a:r>
              <a:rPr lang="en-US" altLang="en-US" sz="2800" dirty="0"/>
              <a:t>It seeks general conclusions from many separate investigations that address related or identical hypotheses.</a:t>
            </a:r>
          </a:p>
          <a:p>
            <a:endParaRPr lang="en-US" dirty="0"/>
          </a:p>
        </p:txBody>
      </p:sp>
    </p:spTree>
    <p:extLst>
      <p:ext uri="{BB962C8B-B14F-4D97-AF65-F5344CB8AC3E}">
        <p14:creationId xmlns:p14="http://schemas.microsoft.com/office/powerpoint/2010/main" val="22762469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CD1BDC-051D-4CE5-90A5-C087D01BD5DB}"/>
              </a:ext>
            </a:extLst>
          </p:cNvPr>
          <p:cNvSpPr>
            <a:spLocks noGrp="1"/>
          </p:cNvSpPr>
          <p:nvPr>
            <p:ph idx="1"/>
          </p:nvPr>
        </p:nvSpPr>
        <p:spPr>
          <a:xfrm>
            <a:off x="838200" y="600364"/>
            <a:ext cx="10515600" cy="5576599"/>
          </a:xfrm>
        </p:spPr>
        <p:txBody>
          <a:bodyPr>
            <a:normAutofit lnSpcReduction="10000"/>
          </a:bodyPr>
          <a:lstStyle/>
          <a:p>
            <a:pPr marL="0" indent="0">
              <a:buNone/>
            </a:pPr>
            <a:r>
              <a:rPr lang="en-US" altLang="en-US" b="1" dirty="0"/>
              <a:t>Limitations of meta-analysis</a:t>
            </a:r>
          </a:p>
          <a:p>
            <a:pPr marL="0" indent="0">
              <a:buNone/>
            </a:pPr>
            <a:endParaRPr lang="en-US" altLang="en-US" b="1" dirty="0"/>
          </a:p>
          <a:p>
            <a:pPr eaLnBrk="1" hangingPunct="1"/>
            <a:r>
              <a:rPr lang="en-US" altLang="en-US" sz="2800" dirty="0"/>
              <a:t>The quality problem: low quality primary studies would yield low quality meta-analysis, regardless of the quality of the meta-analysis. </a:t>
            </a:r>
          </a:p>
          <a:p>
            <a:pPr eaLnBrk="1" hangingPunct="1"/>
            <a:endParaRPr lang="en-US" altLang="en-US" sz="2800" dirty="0"/>
          </a:p>
          <a:p>
            <a:pPr eaLnBrk="1" hangingPunct="1"/>
            <a:r>
              <a:rPr lang="en-US" altLang="en-US" sz="2800" dirty="0"/>
              <a:t>Commensurability problem: apples vs. oranges.</a:t>
            </a:r>
          </a:p>
          <a:p>
            <a:pPr eaLnBrk="1" hangingPunct="1"/>
            <a:endParaRPr lang="en-US" altLang="en-US" sz="2800" dirty="0"/>
          </a:p>
          <a:p>
            <a:pPr eaLnBrk="1" hangingPunct="1"/>
            <a:r>
              <a:rPr lang="en-US" altLang="en-US" sz="2800" dirty="0"/>
              <a:t>Selection bias problem: Inclusion criteria will limit the validity of the study findings.</a:t>
            </a:r>
          </a:p>
          <a:p>
            <a:pPr eaLnBrk="1" hangingPunct="1"/>
            <a:endParaRPr lang="en-US" altLang="en-US" sz="2800" dirty="0"/>
          </a:p>
          <a:p>
            <a:pPr eaLnBrk="1" hangingPunct="1"/>
            <a:r>
              <a:rPr lang="en-US" altLang="en-US" sz="2800" dirty="0"/>
              <a:t>Non-independence problem: It refers to the assumption that each study in the review is taken randomly from a common population; that the individual studies are independent of one another. </a:t>
            </a:r>
          </a:p>
          <a:p>
            <a:pPr marL="0" indent="0">
              <a:buNone/>
            </a:pPr>
            <a:endParaRPr lang="en-US" dirty="0"/>
          </a:p>
        </p:txBody>
      </p:sp>
    </p:spTree>
    <p:extLst>
      <p:ext uri="{BB962C8B-B14F-4D97-AF65-F5344CB8AC3E}">
        <p14:creationId xmlns:p14="http://schemas.microsoft.com/office/powerpoint/2010/main" val="37915934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1C8FC6-F750-40B5-94BF-7838E4930641}"/>
              </a:ext>
            </a:extLst>
          </p:cNvPr>
          <p:cNvSpPr>
            <a:spLocks noGrp="1"/>
          </p:cNvSpPr>
          <p:nvPr>
            <p:ph idx="1"/>
          </p:nvPr>
        </p:nvSpPr>
        <p:spPr>
          <a:xfrm>
            <a:off x="838200" y="378691"/>
            <a:ext cx="10515600" cy="5798272"/>
          </a:xfrm>
        </p:spPr>
        <p:txBody>
          <a:bodyPr/>
          <a:lstStyle/>
          <a:p>
            <a:pPr marL="0" indent="0">
              <a:buNone/>
            </a:pPr>
            <a:r>
              <a:rPr lang="en-US" altLang="en-US" b="1" dirty="0"/>
              <a:t>Steps of meta-analysis</a:t>
            </a:r>
          </a:p>
          <a:p>
            <a:pPr marL="0" indent="0">
              <a:buNone/>
            </a:pPr>
            <a:endParaRPr lang="en-US" altLang="en-US" b="1" dirty="0"/>
          </a:p>
          <a:p>
            <a:pPr marL="0" indent="0" eaLnBrk="1" hangingPunct="1">
              <a:buNone/>
            </a:pPr>
            <a:r>
              <a:rPr lang="en-US" altLang="en-US" dirty="0"/>
              <a:t>1. Developing concise criteria for inclusion</a:t>
            </a:r>
          </a:p>
          <a:p>
            <a:pPr marL="0" indent="0" eaLnBrk="1" hangingPunct="1">
              <a:buNone/>
            </a:pPr>
            <a:endParaRPr lang="en-US" altLang="en-US" dirty="0"/>
          </a:p>
          <a:p>
            <a:pPr marL="0" indent="0" eaLnBrk="1" hangingPunct="1">
              <a:buNone/>
            </a:pPr>
            <a:r>
              <a:rPr lang="en-US" altLang="en-US" dirty="0"/>
              <a:t>2. Searching the literature for relevant studies</a:t>
            </a:r>
          </a:p>
          <a:p>
            <a:pPr marL="609600" indent="-609600" eaLnBrk="1" hangingPunct="1">
              <a:buFontTx/>
              <a:buAutoNum type="arabicPeriod"/>
            </a:pPr>
            <a:endParaRPr lang="en-US" altLang="en-US" dirty="0"/>
          </a:p>
          <a:p>
            <a:pPr marL="0" indent="0" eaLnBrk="1" hangingPunct="1">
              <a:buNone/>
            </a:pPr>
            <a:r>
              <a:rPr lang="en-US" altLang="en-US" dirty="0"/>
              <a:t>3. Calculating </a:t>
            </a:r>
            <a:r>
              <a:rPr lang="en-US" altLang="en-US" i="1" dirty="0"/>
              <a:t>effect sizes </a:t>
            </a:r>
            <a:r>
              <a:rPr lang="en-US" altLang="en-US" dirty="0"/>
              <a:t>for individual samples</a:t>
            </a:r>
          </a:p>
          <a:p>
            <a:pPr marL="609600" indent="-609600" eaLnBrk="1" hangingPunct="1">
              <a:buFontTx/>
              <a:buAutoNum type="arabicPeriod"/>
            </a:pPr>
            <a:endParaRPr lang="en-US" altLang="en-US" dirty="0"/>
          </a:p>
          <a:p>
            <a:pPr marL="0" indent="0" eaLnBrk="1" hangingPunct="1">
              <a:buNone/>
            </a:pPr>
            <a:r>
              <a:rPr lang="en-US" altLang="en-US" dirty="0"/>
              <a:t>4. Generating an overall effect size across studies</a:t>
            </a:r>
          </a:p>
          <a:p>
            <a:endParaRPr lang="en-US" dirty="0"/>
          </a:p>
        </p:txBody>
      </p:sp>
    </p:spTree>
    <p:extLst>
      <p:ext uri="{BB962C8B-B14F-4D97-AF65-F5344CB8AC3E}">
        <p14:creationId xmlns:p14="http://schemas.microsoft.com/office/powerpoint/2010/main" val="41585574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D2147E-3C95-4012-948F-9F52EA64E610}"/>
              </a:ext>
            </a:extLst>
          </p:cNvPr>
          <p:cNvSpPr>
            <a:spLocks noGrp="1"/>
          </p:cNvSpPr>
          <p:nvPr>
            <p:ph idx="1"/>
          </p:nvPr>
        </p:nvSpPr>
        <p:spPr>
          <a:xfrm>
            <a:off x="838200" y="692727"/>
            <a:ext cx="10515600" cy="5484236"/>
          </a:xfrm>
        </p:spPr>
        <p:txBody>
          <a:bodyPr/>
          <a:lstStyle/>
          <a:p>
            <a:pPr marL="0" indent="0">
              <a:buNone/>
            </a:pPr>
            <a:r>
              <a:rPr lang="en-US" altLang="en-US" b="1" dirty="0"/>
              <a:t>Types of questions</a:t>
            </a:r>
          </a:p>
          <a:p>
            <a:pPr marL="0" indent="0">
              <a:buNone/>
            </a:pPr>
            <a:endParaRPr lang="en-US" altLang="en-US" b="1" dirty="0"/>
          </a:p>
          <a:p>
            <a:pPr eaLnBrk="1" hangingPunct="1">
              <a:lnSpc>
                <a:spcPct val="90000"/>
              </a:lnSpc>
            </a:pPr>
            <a:r>
              <a:rPr lang="en-US" altLang="en-US" dirty="0"/>
              <a:t>Main effect questions: What effect does an IV have on a DV, and how large is that effect?</a:t>
            </a:r>
          </a:p>
          <a:p>
            <a:pPr eaLnBrk="1" hangingPunct="1">
              <a:lnSpc>
                <a:spcPct val="90000"/>
              </a:lnSpc>
            </a:pPr>
            <a:endParaRPr lang="en-US" altLang="en-US" dirty="0"/>
          </a:p>
          <a:p>
            <a:pPr eaLnBrk="1" hangingPunct="1">
              <a:lnSpc>
                <a:spcPct val="90000"/>
              </a:lnSpc>
            </a:pPr>
            <a:r>
              <a:rPr lang="en-US" altLang="en-US" dirty="0"/>
              <a:t>Moderator effect questions: Does the IV have the same effect under all conditions? Is there a third variable that explains the relation?</a:t>
            </a:r>
          </a:p>
          <a:p>
            <a:pPr eaLnBrk="1" hangingPunct="1">
              <a:lnSpc>
                <a:spcPct val="90000"/>
              </a:lnSpc>
            </a:pPr>
            <a:endParaRPr lang="en-US" altLang="en-US" dirty="0"/>
          </a:p>
          <a:p>
            <a:pPr eaLnBrk="1" hangingPunct="1">
              <a:lnSpc>
                <a:spcPct val="90000"/>
              </a:lnSpc>
            </a:pPr>
            <a:r>
              <a:rPr lang="en-US" altLang="en-US" dirty="0"/>
              <a:t>Ecological effect questions: Is the effect found under specific conditions? How well can a broad principle be applied to a specific type of situation?</a:t>
            </a:r>
          </a:p>
          <a:p>
            <a:endParaRPr lang="en-US" dirty="0"/>
          </a:p>
        </p:txBody>
      </p:sp>
    </p:spTree>
    <p:extLst>
      <p:ext uri="{BB962C8B-B14F-4D97-AF65-F5344CB8AC3E}">
        <p14:creationId xmlns:p14="http://schemas.microsoft.com/office/powerpoint/2010/main" val="20092905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25DFBB-E503-421D-A12E-41549C113F15}"/>
              </a:ext>
            </a:extLst>
          </p:cNvPr>
          <p:cNvSpPr>
            <a:spLocks noGrp="1"/>
          </p:cNvSpPr>
          <p:nvPr>
            <p:ph idx="1"/>
          </p:nvPr>
        </p:nvSpPr>
        <p:spPr>
          <a:xfrm>
            <a:off x="838200" y="757382"/>
            <a:ext cx="10515600" cy="5419581"/>
          </a:xfrm>
        </p:spPr>
        <p:txBody>
          <a:bodyPr/>
          <a:lstStyle/>
          <a:p>
            <a:pPr marL="0" indent="0">
              <a:buNone/>
            </a:pPr>
            <a:r>
              <a:rPr lang="en-US" altLang="en-US" b="1" dirty="0"/>
              <a:t>Classifying studies</a:t>
            </a:r>
          </a:p>
          <a:p>
            <a:pPr marL="0" indent="0">
              <a:buNone/>
            </a:pPr>
            <a:endParaRPr lang="en-US" altLang="en-US" b="1" dirty="0"/>
          </a:p>
          <a:p>
            <a:pPr eaLnBrk="1" hangingPunct="1">
              <a:lnSpc>
                <a:spcPct val="90000"/>
              </a:lnSpc>
            </a:pPr>
            <a:r>
              <a:rPr lang="en-US" altLang="en-US" dirty="0"/>
              <a:t>One must identify possible moderator variables and classify each study on each variable. </a:t>
            </a:r>
          </a:p>
          <a:p>
            <a:pPr eaLnBrk="1" hangingPunct="1">
              <a:lnSpc>
                <a:spcPct val="90000"/>
              </a:lnSpc>
            </a:pPr>
            <a:endParaRPr lang="en-US" altLang="en-US" dirty="0"/>
          </a:p>
          <a:p>
            <a:pPr eaLnBrk="1" hangingPunct="1">
              <a:lnSpc>
                <a:spcPct val="90000"/>
              </a:lnSpc>
            </a:pPr>
            <a:r>
              <a:rPr lang="en-US" altLang="en-US" dirty="0"/>
              <a:t>Classifying studies can sometimes involve relatively subjective judgments, so one must be careful to check the reliability of the classifications. </a:t>
            </a:r>
          </a:p>
          <a:p>
            <a:pPr eaLnBrk="1" hangingPunct="1">
              <a:lnSpc>
                <a:spcPct val="90000"/>
              </a:lnSpc>
            </a:pPr>
            <a:endParaRPr lang="en-US" altLang="en-US" dirty="0"/>
          </a:p>
          <a:p>
            <a:pPr eaLnBrk="1" hangingPunct="1">
              <a:lnSpc>
                <a:spcPct val="90000"/>
              </a:lnSpc>
            </a:pPr>
            <a:r>
              <a:rPr lang="en-US" altLang="en-US" dirty="0"/>
              <a:t>Once the studies have been classified, one can compare the outcome in one category with the outcome in another. </a:t>
            </a:r>
          </a:p>
          <a:p>
            <a:endParaRPr lang="en-US" dirty="0"/>
          </a:p>
        </p:txBody>
      </p:sp>
    </p:spTree>
    <p:extLst>
      <p:ext uri="{BB962C8B-B14F-4D97-AF65-F5344CB8AC3E}">
        <p14:creationId xmlns:p14="http://schemas.microsoft.com/office/powerpoint/2010/main" val="22824449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74008B-551F-4E7A-8F48-AF63E124D496}"/>
              </a:ext>
            </a:extLst>
          </p:cNvPr>
          <p:cNvSpPr>
            <a:spLocks noGrp="1"/>
          </p:cNvSpPr>
          <p:nvPr>
            <p:ph idx="1"/>
          </p:nvPr>
        </p:nvSpPr>
        <p:spPr>
          <a:xfrm>
            <a:off x="838200" y="498764"/>
            <a:ext cx="10515600" cy="5678199"/>
          </a:xfrm>
        </p:spPr>
        <p:txBody>
          <a:bodyPr/>
          <a:lstStyle/>
          <a:p>
            <a:pPr marL="0" indent="0">
              <a:buNone/>
            </a:pPr>
            <a:r>
              <a:rPr lang="en-US" altLang="en-US" sz="2800" b="1" dirty="0"/>
              <a:t>Research designs that are suitable for meta-analytic review</a:t>
            </a:r>
          </a:p>
          <a:p>
            <a:pPr marL="0" indent="0">
              <a:buNone/>
            </a:pPr>
            <a:endParaRPr lang="en-US" altLang="en-US" sz="2800" b="1" dirty="0"/>
          </a:p>
          <a:p>
            <a:pPr eaLnBrk="1" hangingPunct="1"/>
            <a:r>
              <a:rPr lang="en-US" altLang="en-US" dirty="0"/>
              <a:t>Correlational studies</a:t>
            </a:r>
          </a:p>
          <a:p>
            <a:pPr lvl="1" eaLnBrk="1" hangingPunct="1"/>
            <a:r>
              <a:rPr lang="en-US" altLang="en-US" dirty="0"/>
              <a:t>Associations between two variables</a:t>
            </a:r>
          </a:p>
          <a:p>
            <a:pPr marL="457200" lvl="1" indent="0" eaLnBrk="1" hangingPunct="1">
              <a:buNone/>
            </a:pPr>
            <a:endParaRPr lang="en-US" altLang="en-US" dirty="0"/>
          </a:p>
          <a:p>
            <a:pPr eaLnBrk="1" hangingPunct="1"/>
            <a:r>
              <a:rPr lang="en-US" altLang="en-US" dirty="0"/>
              <a:t>ANOVA-designs</a:t>
            </a:r>
          </a:p>
          <a:p>
            <a:pPr lvl="1" eaLnBrk="1" hangingPunct="1"/>
            <a:r>
              <a:rPr lang="en-US" altLang="en-US" dirty="0"/>
              <a:t>Two or more group comparisons</a:t>
            </a:r>
          </a:p>
          <a:p>
            <a:pPr lvl="1" eaLnBrk="1" hangingPunct="1"/>
            <a:r>
              <a:rPr lang="en-US" altLang="en-US" dirty="0"/>
              <a:t>Pre-post test comparisons </a:t>
            </a:r>
          </a:p>
          <a:p>
            <a:pPr lvl="1" eaLnBrk="1" hangingPunct="1"/>
            <a:endParaRPr lang="en-US" altLang="en-US" dirty="0"/>
          </a:p>
          <a:p>
            <a:pPr eaLnBrk="1" hangingPunct="1"/>
            <a:r>
              <a:rPr lang="en-US" altLang="en-US" dirty="0"/>
              <a:t>Central tendency research</a:t>
            </a:r>
          </a:p>
          <a:p>
            <a:pPr lvl="1" eaLnBrk="1" hangingPunct="1"/>
            <a:r>
              <a:rPr lang="en-US" altLang="en-US" dirty="0"/>
              <a:t>Prevalence rates</a:t>
            </a:r>
          </a:p>
          <a:p>
            <a:endParaRPr lang="en-US" dirty="0"/>
          </a:p>
        </p:txBody>
      </p:sp>
    </p:spTree>
    <p:extLst>
      <p:ext uri="{BB962C8B-B14F-4D97-AF65-F5344CB8AC3E}">
        <p14:creationId xmlns:p14="http://schemas.microsoft.com/office/powerpoint/2010/main" val="25715674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5F6C13-80EE-4937-A2AC-172C92654888}"/>
              </a:ext>
            </a:extLst>
          </p:cNvPr>
          <p:cNvSpPr>
            <a:spLocks noGrp="1"/>
          </p:cNvSpPr>
          <p:nvPr>
            <p:ph idx="1"/>
          </p:nvPr>
        </p:nvSpPr>
        <p:spPr>
          <a:xfrm>
            <a:off x="838200" y="581890"/>
            <a:ext cx="10515600" cy="5929745"/>
          </a:xfrm>
        </p:spPr>
        <p:txBody>
          <a:bodyPr>
            <a:normAutofit lnSpcReduction="10000"/>
          </a:bodyPr>
          <a:lstStyle/>
          <a:p>
            <a:pPr marL="0" indent="0">
              <a:buNone/>
            </a:pPr>
            <a:r>
              <a:rPr lang="en-US" altLang="en-US" b="1" dirty="0"/>
              <a:t>Include only valid studies</a:t>
            </a:r>
          </a:p>
          <a:p>
            <a:pPr marL="0" indent="0" eaLnBrk="1" hangingPunct="1">
              <a:buFont typeface="Wingdings" panose="05000000000000000000" pitchFamily="2" charset="2"/>
              <a:buNone/>
            </a:pPr>
            <a:r>
              <a:rPr lang="en-US" altLang="en-US" sz="2800" dirty="0"/>
              <a:t>What constitutes a study that is sufficiently valid to be included in the literature review [4, 5]. </a:t>
            </a:r>
            <a:br>
              <a:rPr lang="en-US" altLang="en-US" sz="2800" dirty="0"/>
            </a:br>
            <a:r>
              <a:rPr lang="en-US" altLang="en-US" sz="2800" dirty="0"/>
              <a:t>	a. Exclude those studies that are so flawed in terms of internal or construct validity that no valid conclusions can be drawn from them.</a:t>
            </a:r>
          </a:p>
          <a:p>
            <a:pPr eaLnBrk="1" hangingPunct="1">
              <a:buFont typeface="Wingdings" panose="05000000000000000000" pitchFamily="2" charset="2"/>
              <a:buNone/>
            </a:pPr>
            <a:r>
              <a:rPr lang="en-US" altLang="en-US" sz="2800" dirty="0"/>
              <a:t>		b. Establish an explicit set of criteria for judging the degree of validity of the studies under review.</a:t>
            </a:r>
          </a:p>
          <a:p>
            <a:pPr eaLnBrk="1" hangingPunct="1">
              <a:buFont typeface="Wingdings" panose="05000000000000000000" pitchFamily="2" charset="2"/>
              <a:buNone/>
            </a:pPr>
            <a:r>
              <a:rPr lang="en-US" altLang="en-US" sz="2800" dirty="0"/>
              <a:t>		c. Test your validity criteria with the data.</a:t>
            </a:r>
          </a:p>
          <a:p>
            <a:pPr eaLnBrk="1" hangingPunct="1">
              <a:buFont typeface="Wingdings" panose="05000000000000000000" pitchFamily="2" charset="2"/>
              <a:buNone/>
            </a:pPr>
            <a:endParaRPr lang="en-US" altLang="en-US" sz="2800" dirty="0"/>
          </a:p>
          <a:p>
            <a:pPr eaLnBrk="1" hangingPunct="1">
              <a:buFont typeface="Wingdings" panose="05000000000000000000" pitchFamily="2" charset="2"/>
              <a:buNone/>
            </a:pPr>
            <a:r>
              <a:rPr lang="en-US" altLang="en-US" b="1" dirty="0"/>
              <a:t>Multiple strategies to “recruit” studies for your review</a:t>
            </a:r>
          </a:p>
          <a:p>
            <a:pPr marL="0" indent="0" eaLnBrk="1" hangingPunct="1">
              <a:buNone/>
            </a:pPr>
            <a:r>
              <a:rPr lang="en-US" altLang="en-US" sz="2800" dirty="0"/>
              <a:t>a. Electronic databases</a:t>
            </a:r>
          </a:p>
          <a:p>
            <a:pPr marL="0" indent="0">
              <a:buNone/>
            </a:pPr>
            <a:r>
              <a:rPr lang="en-US" dirty="0"/>
              <a:t>b. </a:t>
            </a:r>
            <a:r>
              <a:rPr lang="en-US" altLang="en-US" sz="2800" dirty="0"/>
              <a:t>Narrative review articles</a:t>
            </a:r>
          </a:p>
          <a:p>
            <a:pPr marL="0" indent="0">
              <a:buNone/>
            </a:pPr>
            <a:r>
              <a:rPr lang="en-US" dirty="0"/>
              <a:t>c. </a:t>
            </a:r>
            <a:r>
              <a:rPr lang="en-US" altLang="en-US" sz="2800" dirty="0"/>
              <a:t>Manual search of topical journals</a:t>
            </a:r>
          </a:p>
          <a:p>
            <a:pPr marL="0" indent="0" eaLnBrk="1" hangingPunct="1">
              <a:buNone/>
            </a:pPr>
            <a:endParaRPr lang="en-US" dirty="0"/>
          </a:p>
        </p:txBody>
      </p:sp>
    </p:spTree>
    <p:extLst>
      <p:ext uri="{BB962C8B-B14F-4D97-AF65-F5344CB8AC3E}">
        <p14:creationId xmlns:p14="http://schemas.microsoft.com/office/powerpoint/2010/main" val="8800792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08B23-A5EE-4E7D-AF23-7149531B5C3A}"/>
              </a:ext>
            </a:extLst>
          </p:cNvPr>
          <p:cNvSpPr>
            <a:spLocks noGrp="1"/>
          </p:cNvSpPr>
          <p:nvPr>
            <p:ph type="title"/>
          </p:nvPr>
        </p:nvSpPr>
        <p:spPr/>
        <p:txBody>
          <a:bodyPr>
            <a:normAutofit/>
          </a:bodyPr>
          <a:lstStyle/>
          <a:p>
            <a:r>
              <a:rPr lang="en-US" sz="3600" b="1" dirty="0"/>
              <a:t>References</a:t>
            </a:r>
          </a:p>
        </p:txBody>
      </p:sp>
      <p:sp>
        <p:nvSpPr>
          <p:cNvPr id="3" name="Content Placeholder 2">
            <a:extLst>
              <a:ext uri="{FF2B5EF4-FFF2-40B4-BE49-F238E27FC236}">
                <a16:creationId xmlns:a16="http://schemas.microsoft.com/office/drawing/2014/main" id="{5EA5FB3A-56E8-4E7F-B555-46FD95F1AB38}"/>
              </a:ext>
            </a:extLst>
          </p:cNvPr>
          <p:cNvSpPr>
            <a:spLocks noGrp="1"/>
          </p:cNvSpPr>
          <p:nvPr>
            <p:ph idx="1"/>
          </p:nvPr>
        </p:nvSpPr>
        <p:spPr/>
        <p:txBody>
          <a:bodyPr>
            <a:normAutofit lnSpcReduction="10000"/>
          </a:bodyPr>
          <a:lstStyle/>
          <a:p>
            <a:pPr marL="0" indent="0">
              <a:buNone/>
            </a:pPr>
            <a:r>
              <a:rPr lang="en-US" sz="2600" dirty="0"/>
              <a:t>1. </a:t>
            </a:r>
            <a:r>
              <a:rPr lang="en-US" sz="2600" b="0" i="0" dirty="0">
                <a:solidFill>
                  <a:srgbClr val="222222"/>
                </a:solidFill>
                <a:effectLst/>
              </a:rPr>
              <a:t>Hedges, L. V., &amp; Tipton, E. (2010). Meta-analysis. </a:t>
            </a:r>
            <a:r>
              <a:rPr lang="en-US" sz="2600" b="0" i="1" dirty="0">
                <a:solidFill>
                  <a:srgbClr val="222222"/>
                </a:solidFill>
                <a:effectLst/>
              </a:rPr>
              <a:t>Handbook of Behavioral Medicine: Methods and Applications</a:t>
            </a:r>
            <a:r>
              <a:rPr lang="en-US" sz="2600" b="0" i="0" dirty="0">
                <a:solidFill>
                  <a:srgbClr val="222222"/>
                </a:solidFill>
                <a:effectLst/>
              </a:rPr>
              <a:t>, 909-921.</a:t>
            </a:r>
          </a:p>
          <a:p>
            <a:pPr marL="0" indent="0">
              <a:buNone/>
            </a:pPr>
            <a:r>
              <a:rPr lang="en-US" sz="2600" dirty="0"/>
              <a:t>2. </a:t>
            </a:r>
            <a:r>
              <a:rPr lang="en-US" sz="2600" b="0" i="0" dirty="0">
                <a:solidFill>
                  <a:srgbClr val="222222"/>
                </a:solidFill>
                <a:effectLst/>
              </a:rPr>
              <a:t>Lipsey, M. W., &amp; Wilson, D. B. (2001). </a:t>
            </a:r>
            <a:r>
              <a:rPr lang="en-US" sz="2600" b="0" i="1" dirty="0">
                <a:solidFill>
                  <a:srgbClr val="222222"/>
                </a:solidFill>
                <a:effectLst/>
              </a:rPr>
              <a:t>Practical meta-analysis</a:t>
            </a:r>
            <a:r>
              <a:rPr lang="en-US" sz="2600" b="0" i="0" dirty="0">
                <a:solidFill>
                  <a:srgbClr val="222222"/>
                </a:solidFill>
                <a:effectLst/>
              </a:rPr>
              <a:t>. SAGE publications, Inc.</a:t>
            </a:r>
          </a:p>
          <a:p>
            <a:pPr marL="0" indent="0">
              <a:buNone/>
            </a:pPr>
            <a:r>
              <a:rPr lang="en-US" sz="2600" dirty="0">
                <a:solidFill>
                  <a:srgbClr val="222222"/>
                </a:solidFill>
              </a:rPr>
              <a:t>3. </a:t>
            </a:r>
            <a:r>
              <a:rPr lang="en-US" sz="2600" b="0" i="0" dirty="0" err="1">
                <a:solidFill>
                  <a:srgbClr val="222222"/>
                </a:solidFill>
                <a:effectLst/>
              </a:rPr>
              <a:t>Borenstein</a:t>
            </a:r>
            <a:r>
              <a:rPr lang="en-US" sz="2600" b="0" i="0" dirty="0">
                <a:solidFill>
                  <a:srgbClr val="222222"/>
                </a:solidFill>
                <a:effectLst/>
              </a:rPr>
              <a:t>, M., Hedges, L. V., Higgins, J. P., &amp; Rothstein, H. R. (2021). </a:t>
            </a:r>
            <a:r>
              <a:rPr lang="en-US" sz="2600" b="0" i="1" dirty="0">
                <a:solidFill>
                  <a:srgbClr val="222222"/>
                </a:solidFill>
                <a:effectLst/>
              </a:rPr>
              <a:t>Introduction to meta-analysis</a:t>
            </a:r>
            <a:r>
              <a:rPr lang="en-US" sz="2600" b="0" i="0" dirty="0">
                <a:solidFill>
                  <a:srgbClr val="222222"/>
                </a:solidFill>
                <a:effectLst/>
              </a:rPr>
              <a:t>. John Wiley &amp; Sons.</a:t>
            </a:r>
          </a:p>
          <a:p>
            <a:pPr marL="0" indent="0">
              <a:buNone/>
            </a:pPr>
            <a:r>
              <a:rPr lang="en-US" sz="2600" dirty="0">
                <a:solidFill>
                  <a:srgbClr val="222222"/>
                </a:solidFill>
              </a:rPr>
              <a:t>4. </a:t>
            </a:r>
            <a:r>
              <a:rPr lang="en-US" sz="2600" b="0" i="0" dirty="0">
                <a:solidFill>
                  <a:srgbClr val="222222"/>
                </a:solidFill>
                <a:effectLst/>
              </a:rPr>
              <a:t>Hedges, L. V., &amp; Olkin, I. (2014). </a:t>
            </a:r>
            <a:r>
              <a:rPr lang="en-US" sz="2600" b="0" i="1" dirty="0">
                <a:solidFill>
                  <a:srgbClr val="222222"/>
                </a:solidFill>
                <a:effectLst/>
              </a:rPr>
              <a:t>Statistical methods for meta-analysis</a:t>
            </a:r>
            <a:r>
              <a:rPr lang="en-US" sz="2600" b="0" i="0" dirty="0">
                <a:solidFill>
                  <a:srgbClr val="222222"/>
                </a:solidFill>
                <a:effectLst/>
              </a:rPr>
              <a:t>. Academic press.</a:t>
            </a:r>
          </a:p>
          <a:p>
            <a:pPr marL="0" indent="0">
              <a:buNone/>
            </a:pPr>
            <a:r>
              <a:rPr lang="en-US" sz="2600" dirty="0">
                <a:solidFill>
                  <a:srgbClr val="222222"/>
                </a:solidFill>
              </a:rPr>
              <a:t>5. </a:t>
            </a:r>
            <a:r>
              <a:rPr lang="en-US" sz="2600" b="0" i="0" dirty="0">
                <a:solidFill>
                  <a:srgbClr val="222222"/>
                </a:solidFill>
                <a:effectLst/>
              </a:rPr>
              <a:t>Cook, T. D., Cooper, H., Cordray, D. S., Hartmann, H., Hedges, L. V., &amp; Light, R. J. (Eds.). (1992). </a:t>
            </a:r>
            <a:r>
              <a:rPr lang="en-US" sz="2600" b="0" i="1" dirty="0">
                <a:solidFill>
                  <a:srgbClr val="222222"/>
                </a:solidFill>
                <a:effectLst/>
              </a:rPr>
              <a:t>Meta-analysis for explanation: A casebook</a:t>
            </a:r>
            <a:r>
              <a:rPr lang="en-US" sz="2600" b="0" i="0" dirty="0">
                <a:solidFill>
                  <a:srgbClr val="222222"/>
                </a:solidFill>
                <a:effectLst/>
              </a:rPr>
              <a:t>. Russell Sage Foundation.</a:t>
            </a:r>
            <a:endParaRPr lang="en-US" sz="2600" dirty="0"/>
          </a:p>
        </p:txBody>
      </p:sp>
    </p:spTree>
    <p:extLst>
      <p:ext uri="{BB962C8B-B14F-4D97-AF65-F5344CB8AC3E}">
        <p14:creationId xmlns:p14="http://schemas.microsoft.com/office/powerpoint/2010/main" val="22509355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870F-EE32-4061-80CA-D820F1FBF095}"/>
              </a:ext>
            </a:extLst>
          </p:cNvPr>
          <p:cNvSpPr>
            <a:spLocks noGrp="1"/>
          </p:cNvSpPr>
          <p:nvPr>
            <p:ph type="title"/>
          </p:nvPr>
        </p:nvSpPr>
        <p:spPr>
          <a:xfrm>
            <a:off x="838200" y="1870651"/>
            <a:ext cx="10515600" cy="1325563"/>
          </a:xfrm>
        </p:spPr>
        <p:txBody>
          <a:bodyPr/>
          <a:lstStyle/>
          <a:p>
            <a:r>
              <a:rPr lang="en-US" b="1" dirty="0"/>
              <a:t>Course 6</a:t>
            </a:r>
          </a:p>
        </p:txBody>
      </p:sp>
      <p:sp>
        <p:nvSpPr>
          <p:cNvPr id="3" name="Content Placeholder 2">
            <a:extLst>
              <a:ext uri="{FF2B5EF4-FFF2-40B4-BE49-F238E27FC236}">
                <a16:creationId xmlns:a16="http://schemas.microsoft.com/office/drawing/2014/main" id="{32DE9BA0-F4A5-4331-8410-04904E3984E6}"/>
              </a:ext>
            </a:extLst>
          </p:cNvPr>
          <p:cNvSpPr>
            <a:spLocks noGrp="1"/>
          </p:cNvSpPr>
          <p:nvPr>
            <p:ph idx="1"/>
          </p:nvPr>
        </p:nvSpPr>
        <p:spPr>
          <a:xfrm>
            <a:off x="838200" y="4204134"/>
            <a:ext cx="10515600" cy="1240848"/>
          </a:xfrm>
        </p:spPr>
        <p:txBody>
          <a:bodyPr>
            <a:normAutofit/>
          </a:bodyPr>
          <a:lstStyle/>
          <a:p>
            <a:pPr marL="0" indent="0">
              <a:buNone/>
            </a:pPr>
            <a:r>
              <a:rPr lang="en-US" sz="3600" b="1" dirty="0"/>
              <a:t>Instruments for measuring social support</a:t>
            </a:r>
          </a:p>
        </p:txBody>
      </p:sp>
      <p:pic>
        <p:nvPicPr>
          <p:cNvPr id="4" name="Picture 3">
            <a:extLst>
              <a:ext uri="{FF2B5EF4-FFF2-40B4-BE49-F238E27FC236}">
                <a16:creationId xmlns:a16="http://schemas.microsoft.com/office/drawing/2014/main" id="{43233707-F7AB-4D68-B653-B04813F9533A}"/>
              </a:ext>
            </a:extLst>
          </p:cNvPr>
          <p:cNvPicPr/>
          <p:nvPr/>
        </p:nvPicPr>
        <p:blipFill>
          <a:blip r:embed="rId2">
            <a:extLst>
              <a:ext uri="{28A0092B-C50C-407E-A947-70E740481C1C}">
                <a14:useLocalDpi xmlns:a14="http://schemas.microsoft.com/office/drawing/2010/main" val="0"/>
              </a:ext>
            </a:extLst>
          </a:blip>
          <a:stretch>
            <a:fillRect/>
          </a:stretch>
        </p:blipFill>
        <p:spPr>
          <a:xfrm>
            <a:off x="838200" y="453736"/>
            <a:ext cx="3779520" cy="1295400"/>
          </a:xfrm>
          <a:prstGeom prst="rect">
            <a:avLst/>
          </a:prstGeom>
        </p:spPr>
      </p:pic>
    </p:spTree>
    <p:extLst>
      <p:ext uri="{BB962C8B-B14F-4D97-AF65-F5344CB8AC3E}">
        <p14:creationId xmlns:p14="http://schemas.microsoft.com/office/powerpoint/2010/main" val="9029335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FA3F38-F613-4668-A330-7339B580B2FC}"/>
              </a:ext>
            </a:extLst>
          </p:cNvPr>
          <p:cNvSpPr>
            <a:spLocks noGrp="1"/>
          </p:cNvSpPr>
          <p:nvPr>
            <p:ph idx="1"/>
          </p:nvPr>
        </p:nvSpPr>
        <p:spPr>
          <a:xfrm>
            <a:off x="838200" y="526473"/>
            <a:ext cx="10515600" cy="5650490"/>
          </a:xfrm>
        </p:spPr>
        <p:txBody>
          <a:bodyPr/>
          <a:lstStyle/>
          <a:p>
            <a:r>
              <a:rPr lang="en-US" dirty="0"/>
              <a:t>To evaluate the theoretical models already outlined, an array of social support measures has evolved over the past decades. </a:t>
            </a:r>
          </a:p>
          <a:p>
            <a:r>
              <a:rPr lang="en-US" dirty="0"/>
              <a:t>Some demonstrate psychometric rigor, many have been developed or modified for specific studies and populations, lack theoretical underpinning, and either fail to provide psychometric information or are of poor psychometric quality.</a:t>
            </a:r>
          </a:p>
          <a:p>
            <a:r>
              <a:rPr lang="en-US" dirty="0"/>
              <a:t>Instruments that concurrently measure both the giving and receiving of social support are particularly limited.</a:t>
            </a:r>
          </a:p>
          <a:p>
            <a:r>
              <a:rPr lang="en-US" dirty="0"/>
              <a:t>In essence, there is currently no single comprehensive scale, with support for psychometric quality, that evaluates giving and receiving both emotional and instrumental support.</a:t>
            </a:r>
          </a:p>
          <a:p>
            <a:r>
              <a:rPr lang="en-US" dirty="0"/>
              <a:t>We will present some relevant scales for the </a:t>
            </a:r>
            <a:r>
              <a:rPr lang="en-US" dirty="0" err="1"/>
              <a:t>soclal</a:t>
            </a:r>
            <a:r>
              <a:rPr lang="en-US" dirty="0"/>
              <a:t> domain.</a:t>
            </a:r>
          </a:p>
        </p:txBody>
      </p:sp>
    </p:spTree>
    <p:extLst>
      <p:ext uri="{BB962C8B-B14F-4D97-AF65-F5344CB8AC3E}">
        <p14:creationId xmlns:p14="http://schemas.microsoft.com/office/powerpoint/2010/main" val="33413388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BBE74-CD30-408C-8E72-E81D32D0FC30}"/>
              </a:ext>
            </a:extLst>
          </p:cNvPr>
          <p:cNvSpPr>
            <a:spLocks noGrp="1"/>
          </p:cNvSpPr>
          <p:nvPr>
            <p:ph type="title"/>
          </p:nvPr>
        </p:nvSpPr>
        <p:spPr/>
        <p:txBody>
          <a:bodyPr>
            <a:normAutofit/>
          </a:bodyPr>
          <a:lstStyle/>
          <a:p>
            <a:r>
              <a:rPr lang="fr-FR" sz="2800" b="1" dirty="0">
                <a:latin typeface="+mn-lt"/>
              </a:rPr>
              <a:t>NORBECK SOCIAL SUPPORT QUESTIONNAIRE (NSSQ)</a:t>
            </a:r>
            <a:endParaRPr lang="en-US" sz="2800" b="1" dirty="0">
              <a:latin typeface="+mn-lt"/>
            </a:endParaRPr>
          </a:p>
        </p:txBody>
      </p:sp>
      <p:sp>
        <p:nvSpPr>
          <p:cNvPr id="3" name="Content Placeholder 2">
            <a:extLst>
              <a:ext uri="{FF2B5EF4-FFF2-40B4-BE49-F238E27FC236}">
                <a16:creationId xmlns:a16="http://schemas.microsoft.com/office/drawing/2014/main" id="{CBEF2925-8BB8-4AC7-8DAE-B5AE0BD09CB8}"/>
              </a:ext>
            </a:extLst>
          </p:cNvPr>
          <p:cNvSpPr>
            <a:spLocks noGrp="1"/>
          </p:cNvSpPr>
          <p:nvPr>
            <p:ph idx="1"/>
          </p:nvPr>
        </p:nvSpPr>
        <p:spPr/>
        <p:txBody>
          <a:bodyPr/>
          <a:lstStyle/>
          <a:p>
            <a:r>
              <a:rPr lang="en-US" dirty="0"/>
              <a:t>The NSSQ was developed in 1980 to measure multiple components of social support in a format that allows respondents to list and rate their own social support network members on functional properties of social support (e.g., emotional and tangible support) and according to some network properties (e.g., stability </a:t>
            </a:r>
            <a:r>
              <a:rPr lang="en-US" dirty="0" err="1"/>
              <a:t>ofrelationships</a:t>
            </a:r>
            <a:r>
              <a:rPr lang="en-US" dirty="0"/>
              <a:t>, frequency of contact) [1]. </a:t>
            </a:r>
          </a:p>
          <a:p>
            <a:pPr marL="0" indent="0">
              <a:buNone/>
            </a:pPr>
            <a:endParaRPr lang="en-US" dirty="0"/>
          </a:p>
          <a:p>
            <a:r>
              <a:rPr lang="en-US" dirty="0"/>
              <a:t>In addition, questions about recent losses of supportive relationships provide descriptive data.</a:t>
            </a:r>
          </a:p>
        </p:txBody>
      </p:sp>
    </p:spTree>
    <p:extLst>
      <p:ext uri="{BB962C8B-B14F-4D97-AF65-F5344CB8AC3E}">
        <p14:creationId xmlns:p14="http://schemas.microsoft.com/office/powerpoint/2010/main" val="36559469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24781-4D98-4893-B468-E86B63AEC006}"/>
              </a:ext>
            </a:extLst>
          </p:cNvPr>
          <p:cNvSpPr>
            <a:spLocks noGrp="1"/>
          </p:cNvSpPr>
          <p:nvPr>
            <p:ph type="title"/>
          </p:nvPr>
        </p:nvSpPr>
        <p:spPr/>
        <p:txBody>
          <a:bodyPr>
            <a:normAutofit/>
          </a:bodyPr>
          <a:lstStyle/>
          <a:p>
            <a:r>
              <a:rPr lang="en-US" sz="2800" b="1" dirty="0">
                <a:latin typeface="+mn-lt"/>
              </a:rPr>
              <a:t>SOCIAL SUPPORT QUESTIONNAIRE (SSQ-D)</a:t>
            </a:r>
          </a:p>
        </p:txBody>
      </p:sp>
      <p:sp>
        <p:nvSpPr>
          <p:cNvPr id="3" name="Content Placeholder 2">
            <a:extLst>
              <a:ext uri="{FF2B5EF4-FFF2-40B4-BE49-F238E27FC236}">
                <a16:creationId xmlns:a16="http://schemas.microsoft.com/office/drawing/2014/main" id="{D1EB0B4D-35FA-46E6-91A3-EA82042F497B}"/>
              </a:ext>
            </a:extLst>
          </p:cNvPr>
          <p:cNvSpPr>
            <a:spLocks noGrp="1"/>
          </p:cNvSpPr>
          <p:nvPr>
            <p:ph idx="1"/>
          </p:nvPr>
        </p:nvSpPr>
        <p:spPr/>
        <p:txBody>
          <a:bodyPr/>
          <a:lstStyle/>
          <a:p>
            <a:r>
              <a:rPr lang="en-US" dirty="0"/>
              <a:t>This scale contains 42 items.</a:t>
            </a:r>
          </a:p>
          <a:p>
            <a:r>
              <a:rPr lang="en-US" dirty="0"/>
              <a:t>Subjects are asked how satisfied they are with the support they receive from others [2].</a:t>
            </a:r>
          </a:p>
          <a:p>
            <a:r>
              <a:rPr lang="en-US" dirty="0"/>
              <a:t>The SSQ-D consists of six subscales. Everyday Emotional Support (four items) refers to the emotional support of everyday life, like showing affection. Social Support by Problems (eight items) contains items like cheering and backing up. Informative Support (four items) refers to information about one’s </a:t>
            </a:r>
            <a:r>
              <a:rPr lang="en-US" dirty="0" err="1"/>
              <a:t>behaviour</a:t>
            </a:r>
            <a:r>
              <a:rPr lang="en-US" dirty="0"/>
              <a:t> like making the subject understand why something they did was wrong or making clear what is expected of him/her.</a:t>
            </a:r>
          </a:p>
          <a:p>
            <a:endParaRPr lang="en-US" dirty="0"/>
          </a:p>
        </p:txBody>
      </p:sp>
    </p:spTree>
    <p:extLst>
      <p:ext uri="{BB962C8B-B14F-4D97-AF65-F5344CB8AC3E}">
        <p14:creationId xmlns:p14="http://schemas.microsoft.com/office/powerpoint/2010/main" val="26732485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1D18B-1AC7-4600-9ED8-8432F0332CB3}"/>
              </a:ext>
            </a:extLst>
          </p:cNvPr>
          <p:cNvSpPr>
            <a:spLocks noGrp="1"/>
          </p:cNvSpPr>
          <p:nvPr>
            <p:ph type="title"/>
          </p:nvPr>
        </p:nvSpPr>
        <p:spPr/>
        <p:txBody>
          <a:bodyPr>
            <a:normAutofit/>
          </a:bodyPr>
          <a:lstStyle/>
          <a:p>
            <a:r>
              <a:rPr lang="en-US" sz="2800" b="1" i="0" dirty="0">
                <a:solidFill>
                  <a:srgbClr val="333333"/>
                </a:solidFill>
                <a:effectLst/>
                <a:latin typeface="+mn-lt"/>
              </a:rPr>
              <a:t>INTERPERSONAL SUPPORT EVALUATION LIST (ISEL-SF)</a:t>
            </a:r>
            <a:endParaRPr lang="en-US" sz="2800" b="1" dirty="0">
              <a:latin typeface="+mn-lt"/>
            </a:endParaRPr>
          </a:p>
        </p:txBody>
      </p:sp>
      <p:sp>
        <p:nvSpPr>
          <p:cNvPr id="3" name="Content Placeholder 2">
            <a:extLst>
              <a:ext uri="{FF2B5EF4-FFF2-40B4-BE49-F238E27FC236}">
                <a16:creationId xmlns:a16="http://schemas.microsoft.com/office/drawing/2014/main" id="{164A3816-BC2B-422D-AA60-08DCA1D7403C}"/>
              </a:ext>
            </a:extLst>
          </p:cNvPr>
          <p:cNvSpPr>
            <a:spLocks noGrp="1"/>
          </p:cNvSpPr>
          <p:nvPr>
            <p:ph idx="1"/>
          </p:nvPr>
        </p:nvSpPr>
        <p:spPr>
          <a:xfrm>
            <a:off x="838200" y="1459345"/>
            <a:ext cx="10515600" cy="4717618"/>
          </a:xfrm>
        </p:spPr>
        <p:txBody>
          <a:bodyPr>
            <a:normAutofit lnSpcReduction="10000"/>
          </a:bodyPr>
          <a:lstStyle/>
          <a:p>
            <a:r>
              <a:rPr lang="en-US" b="0" i="0" dirty="0">
                <a:solidFill>
                  <a:srgbClr val="333333"/>
                </a:solidFill>
                <a:effectLst/>
              </a:rPr>
              <a:t>The original 40-item scale contains four theoretically derived subscales that measure conceptually distinct dimensions thought to buffer the effects of stressful events [4].</a:t>
            </a:r>
          </a:p>
          <a:p>
            <a:endParaRPr lang="en-US" b="0" i="0" dirty="0">
              <a:solidFill>
                <a:srgbClr val="333333"/>
              </a:solidFill>
              <a:effectLst/>
            </a:endParaRPr>
          </a:p>
          <a:p>
            <a:r>
              <a:rPr lang="en-US" b="0" i="0" dirty="0">
                <a:solidFill>
                  <a:srgbClr val="333333"/>
                </a:solidFill>
                <a:effectLst/>
              </a:rPr>
              <a:t>An initial factor analysis provided evidence for a four-factor model, with moderate intercorrelations noted among subscale scores</a:t>
            </a:r>
            <a:r>
              <a:rPr lang="en-US" dirty="0">
                <a:solidFill>
                  <a:srgbClr val="333333"/>
                </a:solidFill>
              </a:rPr>
              <a:t>.</a:t>
            </a:r>
          </a:p>
          <a:p>
            <a:endParaRPr lang="en-US" dirty="0">
              <a:solidFill>
                <a:srgbClr val="333333"/>
              </a:solidFill>
            </a:endParaRPr>
          </a:p>
          <a:p>
            <a:r>
              <a:rPr lang="en-US" b="0" i="0" dirty="0">
                <a:solidFill>
                  <a:srgbClr val="333333"/>
                </a:solidFill>
                <a:effectLst/>
              </a:rPr>
              <a:t>The ISEL-SF consists of 16 items drawn from the full scale. The items selected were those that possessed the highest factor loadings within each of the four subscales from the original analysis of the full ISEL instrument [4].</a:t>
            </a:r>
          </a:p>
          <a:p>
            <a:endParaRPr lang="en-US" dirty="0"/>
          </a:p>
        </p:txBody>
      </p:sp>
    </p:spTree>
    <p:extLst>
      <p:ext uri="{BB962C8B-B14F-4D97-AF65-F5344CB8AC3E}">
        <p14:creationId xmlns:p14="http://schemas.microsoft.com/office/powerpoint/2010/main" val="28908534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6ED31-795F-4E81-BAFD-7990A7403030}"/>
              </a:ext>
            </a:extLst>
          </p:cNvPr>
          <p:cNvSpPr>
            <a:spLocks noGrp="1"/>
          </p:cNvSpPr>
          <p:nvPr>
            <p:ph type="title"/>
          </p:nvPr>
        </p:nvSpPr>
        <p:spPr/>
        <p:txBody>
          <a:bodyPr>
            <a:normAutofit/>
          </a:bodyPr>
          <a:lstStyle/>
          <a:p>
            <a:r>
              <a:rPr lang="en-US" sz="2800" b="1" i="0" dirty="0">
                <a:solidFill>
                  <a:srgbClr val="000000"/>
                </a:solidFill>
                <a:effectLst/>
                <a:latin typeface="+mn-lt"/>
              </a:rPr>
              <a:t>PERCEIVED STRESS SCALE (PSS)</a:t>
            </a:r>
            <a:endParaRPr lang="en-US" sz="2800" dirty="0">
              <a:latin typeface="+mn-lt"/>
            </a:endParaRPr>
          </a:p>
        </p:txBody>
      </p:sp>
      <p:sp>
        <p:nvSpPr>
          <p:cNvPr id="3" name="Content Placeholder 2">
            <a:extLst>
              <a:ext uri="{FF2B5EF4-FFF2-40B4-BE49-F238E27FC236}">
                <a16:creationId xmlns:a16="http://schemas.microsoft.com/office/drawing/2014/main" id="{FE8E5EA3-E843-40C5-A66B-AA9A15438085}"/>
              </a:ext>
            </a:extLst>
          </p:cNvPr>
          <p:cNvSpPr>
            <a:spLocks noGrp="1"/>
          </p:cNvSpPr>
          <p:nvPr>
            <p:ph idx="1"/>
          </p:nvPr>
        </p:nvSpPr>
        <p:spPr>
          <a:xfrm>
            <a:off x="838200" y="1450109"/>
            <a:ext cx="10515600" cy="4726854"/>
          </a:xfrm>
        </p:spPr>
        <p:txBody>
          <a:bodyPr/>
          <a:lstStyle/>
          <a:p>
            <a:r>
              <a:rPr lang="en-US" dirty="0"/>
              <a:t>The Perceived Stress Scale (PSS) is a widely used measure of general distress [5]. </a:t>
            </a:r>
          </a:p>
          <a:p>
            <a:r>
              <a:rPr lang="en-US" dirty="0"/>
              <a:t>Respondents indicate, on a five-point scale from never to very often, how frequently they have experienced the indicated thoughts or feelings over the previous month. </a:t>
            </a:r>
          </a:p>
          <a:p>
            <a:r>
              <a:rPr lang="en-US" dirty="0"/>
              <a:t>Scores on the seven positively worded items are reversed and summed across all 14 items to yield a total score out of 56, where higher scores indicate greater distress. </a:t>
            </a:r>
          </a:p>
          <a:p>
            <a:r>
              <a:rPr lang="en-US" dirty="0"/>
              <a:t>The PSS has good internal consistency (α = 0.85), test–retest reliability and predictive validity with measures of depressive and anxiety.</a:t>
            </a:r>
          </a:p>
        </p:txBody>
      </p:sp>
    </p:spTree>
    <p:extLst>
      <p:ext uri="{BB962C8B-B14F-4D97-AF65-F5344CB8AC3E}">
        <p14:creationId xmlns:p14="http://schemas.microsoft.com/office/powerpoint/2010/main" val="2487456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A3D52-AC92-4633-A97E-DC14B7A3CE60}"/>
              </a:ext>
            </a:extLst>
          </p:cNvPr>
          <p:cNvSpPr>
            <a:spLocks noGrp="1"/>
          </p:cNvSpPr>
          <p:nvPr>
            <p:ph type="title"/>
          </p:nvPr>
        </p:nvSpPr>
        <p:spPr/>
        <p:txBody>
          <a:bodyPr>
            <a:normAutofit/>
          </a:bodyPr>
          <a:lstStyle/>
          <a:p>
            <a:r>
              <a:rPr lang="en-US" sz="2800" b="1" dirty="0">
                <a:latin typeface="+mn-lt"/>
              </a:rPr>
              <a:t>CHILD AND ADOLESCENT SOCIAL SUPPORT SCALE (CASSS)</a:t>
            </a:r>
          </a:p>
        </p:txBody>
      </p:sp>
      <p:sp>
        <p:nvSpPr>
          <p:cNvPr id="3" name="Content Placeholder 2">
            <a:extLst>
              <a:ext uri="{FF2B5EF4-FFF2-40B4-BE49-F238E27FC236}">
                <a16:creationId xmlns:a16="http://schemas.microsoft.com/office/drawing/2014/main" id="{0F322A9E-CA3B-4100-AA32-46B9F02A3482}"/>
              </a:ext>
            </a:extLst>
          </p:cNvPr>
          <p:cNvSpPr>
            <a:spLocks noGrp="1"/>
          </p:cNvSpPr>
          <p:nvPr>
            <p:ph idx="1"/>
          </p:nvPr>
        </p:nvSpPr>
        <p:spPr>
          <a:xfrm>
            <a:off x="838200" y="1302327"/>
            <a:ext cx="10515600" cy="5190548"/>
          </a:xfrm>
        </p:spPr>
        <p:txBody>
          <a:bodyPr>
            <a:normAutofit lnSpcReduction="10000"/>
          </a:bodyPr>
          <a:lstStyle/>
          <a:p>
            <a:r>
              <a:rPr lang="en-US" dirty="0"/>
              <a:t>The CASSS is a 40-item multidimensional scale measuring perceived social support from four sources: parents, teachers, classmates, and friends. </a:t>
            </a:r>
          </a:p>
          <a:p>
            <a:r>
              <a:rPr lang="en-US" dirty="0"/>
              <a:t>It requires students to respond to statements such as, “My parent(s) help me make decisions” .</a:t>
            </a:r>
          </a:p>
          <a:p>
            <a:r>
              <a:rPr lang="en-US" dirty="0"/>
              <a:t>Students respond by rating each item on two aspects: frequency and importance.</a:t>
            </a:r>
          </a:p>
          <a:p>
            <a:r>
              <a:rPr lang="en-US" dirty="0"/>
              <a:t>Frequency ratings consist of a 6-point Likert Scale from 1 (Never) to 6 (Always). </a:t>
            </a:r>
          </a:p>
          <a:p>
            <a:r>
              <a:rPr lang="en-US" dirty="0"/>
              <a:t>Importance ratings consist of a 3-point Likert Scale ranging from 1 (Not Important) to 3 (Very Important).</a:t>
            </a:r>
          </a:p>
          <a:p>
            <a:r>
              <a:rPr lang="en-US" dirty="0"/>
              <a:t>Each subscale corresponds to one of the sources of support (e.g., parent, teacher, classmate, and close friend) and consists of 10 items.</a:t>
            </a:r>
          </a:p>
        </p:txBody>
      </p:sp>
    </p:spTree>
    <p:extLst>
      <p:ext uri="{BB962C8B-B14F-4D97-AF65-F5344CB8AC3E}">
        <p14:creationId xmlns:p14="http://schemas.microsoft.com/office/powerpoint/2010/main" val="16640513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64015-ECA4-4D79-B47F-19273D8E645C}"/>
              </a:ext>
            </a:extLst>
          </p:cNvPr>
          <p:cNvSpPr>
            <a:spLocks noGrp="1"/>
          </p:cNvSpPr>
          <p:nvPr>
            <p:ph type="title"/>
          </p:nvPr>
        </p:nvSpPr>
        <p:spPr/>
        <p:txBody>
          <a:bodyPr>
            <a:normAutofit/>
          </a:bodyPr>
          <a:lstStyle/>
          <a:p>
            <a:r>
              <a:rPr lang="en-US" sz="2800" b="1" dirty="0">
                <a:latin typeface="+mn-lt"/>
              </a:rPr>
              <a:t>THE SOCIAL SKILLS RATING SYSTEM (SSRS)</a:t>
            </a:r>
          </a:p>
        </p:txBody>
      </p:sp>
      <p:sp>
        <p:nvSpPr>
          <p:cNvPr id="3" name="Content Placeholder 2">
            <a:extLst>
              <a:ext uri="{FF2B5EF4-FFF2-40B4-BE49-F238E27FC236}">
                <a16:creationId xmlns:a16="http://schemas.microsoft.com/office/drawing/2014/main" id="{C5CE5E3B-187E-4C80-B689-46CCA7AC873C}"/>
              </a:ext>
            </a:extLst>
          </p:cNvPr>
          <p:cNvSpPr>
            <a:spLocks noGrp="1"/>
          </p:cNvSpPr>
          <p:nvPr>
            <p:ph idx="1"/>
          </p:nvPr>
        </p:nvSpPr>
        <p:spPr>
          <a:xfrm>
            <a:off x="838200" y="1496291"/>
            <a:ext cx="10515600" cy="4680672"/>
          </a:xfrm>
        </p:spPr>
        <p:txBody>
          <a:bodyPr/>
          <a:lstStyle/>
          <a:p>
            <a:r>
              <a:rPr lang="en-US" dirty="0"/>
              <a:t>SSRS is a </a:t>
            </a:r>
            <a:r>
              <a:rPr lang="en-US" dirty="0" err="1"/>
              <a:t>multirater</a:t>
            </a:r>
            <a:r>
              <a:rPr lang="en-US" dirty="0"/>
              <a:t>, norm-referenced social behavior scale standardized on over 4000 students, ages 3 to 18, from 19 states [7].</a:t>
            </a:r>
          </a:p>
          <a:p>
            <a:r>
              <a:rPr lang="en-US" dirty="0"/>
              <a:t>All the measures include a Social Skills Scale consisting of subscales corresponding to Cooperation, Assertion, Self-Control, and Empathy.</a:t>
            </a:r>
          </a:p>
          <a:p>
            <a:r>
              <a:rPr lang="en-US" dirty="0"/>
              <a:t>The teacher and parent versions also include a Behavior Problems Scale with three subscales: Internalizing and Externalizing Problem Behaviors and Hyperactivity.</a:t>
            </a:r>
          </a:p>
          <a:p>
            <a:r>
              <a:rPr lang="en-US" dirty="0"/>
              <a:t>SSRS was concluded to be the most comprehensive measure with scores revealing evidence of strong overall reliability and validity for its designed purposes.</a:t>
            </a:r>
          </a:p>
        </p:txBody>
      </p:sp>
    </p:spTree>
    <p:extLst>
      <p:ext uri="{BB962C8B-B14F-4D97-AF65-F5344CB8AC3E}">
        <p14:creationId xmlns:p14="http://schemas.microsoft.com/office/powerpoint/2010/main" val="18599493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CD366-F6B7-4A17-BF2F-F133B34E6F21}"/>
              </a:ext>
            </a:extLst>
          </p:cNvPr>
          <p:cNvSpPr>
            <a:spLocks noGrp="1"/>
          </p:cNvSpPr>
          <p:nvPr>
            <p:ph type="title"/>
          </p:nvPr>
        </p:nvSpPr>
        <p:spPr>
          <a:xfrm>
            <a:off x="838200" y="207674"/>
            <a:ext cx="10515600" cy="1131600"/>
          </a:xfrm>
        </p:spPr>
        <p:txBody>
          <a:bodyPr>
            <a:normAutofit/>
          </a:bodyPr>
          <a:lstStyle/>
          <a:p>
            <a:r>
              <a:rPr lang="en-US" sz="2800" b="1" dirty="0">
                <a:latin typeface="+mn-lt"/>
              </a:rPr>
              <a:t>SOCIAL SUPPORT SCALE FOR CHILDREN (SSSC)</a:t>
            </a:r>
          </a:p>
        </p:txBody>
      </p:sp>
      <p:sp>
        <p:nvSpPr>
          <p:cNvPr id="3" name="Content Placeholder 2">
            <a:extLst>
              <a:ext uri="{FF2B5EF4-FFF2-40B4-BE49-F238E27FC236}">
                <a16:creationId xmlns:a16="http://schemas.microsoft.com/office/drawing/2014/main" id="{B75A97FE-6976-43C8-A8C5-21B234EA3968}"/>
              </a:ext>
            </a:extLst>
          </p:cNvPr>
          <p:cNvSpPr>
            <a:spLocks noGrp="1"/>
          </p:cNvSpPr>
          <p:nvPr>
            <p:ph idx="1"/>
          </p:nvPr>
        </p:nvSpPr>
        <p:spPr>
          <a:xfrm>
            <a:off x="838200" y="1145310"/>
            <a:ext cx="10515600" cy="5347566"/>
          </a:xfrm>
        </p:spPr>
        <p:txBody>
          <a:bodyPr>
            <a:normAutofit lnSpcReduction="10000"/>
          </a:bodyPr>
          <a:lstStyle/>
          <a:p>
            <a:r>
              <a:rPr lang="en-US" dirty="0"/>
              <a:t>SSSC is a 24-item rating scale that assesses children’s perceptions of social support via four subscales that correspond to the sources of support (i.e., Parent, Teacher, Classmate, &amp; Friend) [8].</a:t>
            </a:r>
          </a:p>
          <a:p>
            <a:r>
              <a:rPr lang="en-US" dirty="0"/>
              <a:t>Children are asked to read two statements and decide which one is more like them.</a:t>
            </a:r>
          </a:p>
          <a:p>
            <a:r>
              <a:rPr lang="en-US" dirty="0"/>
              <a:t>The main construct Harter purports to measure in the SSSC is social support in the form of positive regard from others. </a:t>
            </a:r>
          </a:p>
          <a:p>
            <a:r>
              <a:rPr lang="en-US" dirty="0"/>
              <a:t>The SSSC, one of only a few measures of social support for children and adolescents, was used in this study as a comparison to our measure of social support. </a:t>
            </a:r>
          </a:p>
          <a:p>
            <a:r>
              <a:rPr lang="en-US" dirty="0"/>
              <a:t>Internal consistency reliabilities for two samples on the SSCS ranged from .72 to .82 across the subscales for elementary age children and from .74 to .88 for middle school children.</a:t>
            </a:r>
          </a:p>
        </p:txBody>
      </p:sp>
    </p:spTree>
    <p:extLst>
      <p:ext uri="{BB962C8B-B14F-4D97-AF65-F5344CB8AC3E}">
        <p14:creationId xmlns:p14="http://schemas.microsoft.com/office/powerpoint/2010/main" val="13581586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103F8-380D-41EC-AF56-D32D5D8832EA}"/>
              </a:ext>
            </a:extLst>
          </p:cNvPr>
          <p:cNvSpPr>
            <a:spLocks noGrp="1"/>
          </p:cNvSpPr>
          <p:nvPr>
            <p:ph type="title"/>
          </p:nvPr>
        </p:nvSpPr>
        <p:spPr/>
        <p:txBody>
          <a:bodyPr>
            <a:normAutofit/>
          </a:bodyPr>
          <a:lstStyle/>
          <a:p>
            <a:r>
              <a:rPr lang="en-US" sz="2800" b="1" i="0" dirty="0">
                <a:solidFill>
                  <a:srgbClr val="000000"/>
                </a:solidFill>
                <a:effectLst/>
                <a:latin typeface="+mn-lt"/>
              </a:rPr>
              <a:t>MULTIDIMENSIONAL SCALE OF PERCEIVED SOCIAL SUPPORT (MSPSS)</a:t>
            </a:r>
            <a:endParaRPr lang="en-US" sz="2800" b="1" dirty="0">
              <a:latin typeface="+mn-lt"/>
            </a:endParaRPr>
          </a:p>
        </p:txBody>
      </p:sp>
      <p:sp>
        <p:nvSpPr>
          <p:cNvPr id="3" name="Content Placeholder 2">
            <a:extLst>
              <a:ext uri="{FF2B5EF4-FFF2-40B4-BE49-F238E27FC236}">
                <a16:creationId xmlns:a16="http://schemas.microsoft.com/office/drawing/2014/main" id="{D73165C3-950D-475B-9A79-186DC6B7CE0E}"/>
              </a:ext>
            </a:extLst>
          </p:cNvPr>
          <p:cNvSpPr>
            <a:spLocks noGrp="1"/>
          </p:cNvSpPr>
          <p:nvPr>
            <p:ph idx="1"/>
          </p:nvPr>
        </p:nvSpPr>
        <p:spPr/>
        <p:txBody>
          <a:bodyPr/>
          <a:lstStyle/>
          <a:p>
            <a:r>
              <a:rPr lang="en-US" b="0" i="0" dirty="0">
                <a:solidFill>
                  <a:srgbClr val="1F1F1F"/>
                </a:solidFill>
                <a:effectLst/>
              </a:rPr>
              <a:t>The MSPSS measures perceived adequacy of social support from 3 sources: family, friends, and significant other [9]. </a:t>
            </a:r>
          </a:p>
          <a:p>
            <a:r>
              <a:rPr lang="en-US" b="0" i="0" dirty="0">
                <a:solidFill>
                  <a:srgbClr val="1F1F1F"/>
                </a:solidFill>
                <a:effectLst/>
              </a:rPr>
              <a:t>Twelve-item ratings are made on a 7-point Likert-type scale ranging from </a:t>
            </a:r>
            <a:r>
              <a:rPr lang="en-US" b="0" i="1" dirty="0">
                <a:solidFill>
                  <a:srgbClr val="1F1F1F"/>
                </a:solidFill>
                <a:effectLst/>
              </a:rPr>
              <a:t>very strongly disagree</a:t>
            </a:r>
            <a:r>
              <a:rPr lang="en-US" b="0" i="0" dirty="0">
                <a:solidFill>
                  <a:srgbClr val="1F1F1F"/>
                </a:solidFill>
                <a:effectLst/>
              </a:rPr>
              <a:t> (1) to </a:t>
            </a:r>
            <a:r>
              <a:rPr lang="en-US" b="0" i="1" dirty="0">
                <a:solidFill>
                  <a:srgbClr val="1F1F1F"/>
                </a:solidFill>
                <a:effectLst/>
              </a:rPr>
              <a:t>very strongly agree</a:t>
            </a:r>
            <a:r>
              <a:rPr lang="en-US" b="0" i="0" dirty="0">
                <a:solidFill>
                  <a:srgbClr val="1F1F1F"/>
                </a:solidFill>
                <a:effectLst/>
              </a:rPr>
              <a:t> (7).</a:t>
            </a:r>
            <a:endParaRPr lang="en-US" dirty="0">
              <a:solidFill>
                <a:srgbClr val="1F1F1F"/>
              </a:solidFill>
            </a:endParaRPr>
          </a:p>
          <a:p>
            <a:r>
              <a:rPr lang="en-US" b="0" i="0" dirty="0">
                <a:solidFill>
                  <a:srgbClr val="1F1F1F"/>
                </a:solidFill>
                <a:effectLst/>
              </a:rPr>
              <a:t>Although the initial 12-item MSPSS was examined using a narrowly defined undergraduate student population, several further studies suggested that the MSPSS is psychometrically sound in diverse subject samples with good internal reliability, test-retest reliability, and strong factorial validity.</a:t>
            </a:r>
          </a:p>
          <a:p>
            <a:endParaRPr lang="en-US" dirty="0"/>
          </a:p>
        </p:txBody>
      </p:sp>
    </p:spTree>
    <p:extLst>
      <p:ext uri="{BB962C8B-B14F-4D97-AF65-F5344CB8AC3E}">
        <p14:creationId xmlns:p14="http://schemas.microsoft.com/office/powerpoint/2010/main" val="37679873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A569D-BED7-4BFB-AF55-255F68CAFA34}"/>
              </a:ext>
            </a:extLst>
          </p:cNvPr>
          <p:cNvSpPr>
            <a:spLocks noGrp="1"/>
          </p:cNvSpPr>
          <p:nvPr>
            <p:ph type="title"/>
          </p:nvPr>
        </p:nvSpPr>
        <p:spPr/>
        <p:txBody>
          <a:bodyPr>
            <a:normAutofit/>
          </a:bodyPr>
          <a:lstStyle/>
          <a:p>
            <a:r>
              <a:rPr lang="en-US" sz="2800" b="1" dirty="0">
                <a:effectLst/>
                <a:latin typeface="+mn-lt"/>
              </a:rPr>
              <a:t>SOCIAL DISTRESS: NEGATIVE INTERACTION SCALE (SDNIS)</a:t>
            </a:r>
            <a:endParaRPr lang="en-US" sz="2800" b="1" dirty="0">
              <a:latin typeface="+mn-lt"/>
            </a:endParaRPr>
          </a:p>
        </p:txBody>
      </p:sp>
      <p:sp>
        <p:nvSpPr>
          <p:cNvPr id="3" name="Content Placeholder 2">
            <a:extLst>
              <a:ext uri="{FF2B5EF4-FFF2-40B4-BE49-F238E27FC236}">
                <a16:creationId xmlns:a16="http://schemas.microsoft.com/office/drawing/2014/main" id="{FE8911D4-38C6-40D0-B850-71E39F79F838}"/>
              </a:ext>
            </a:extLst>
          </p:cNvPr>
          <p:cNvSpPr>
            <a:spLocks noGrp="1"/>
          </p:cNvSpPr>
          <p:nvPr>
            <p:ph idx="1"/>
          </p:nvPr>
        </p:nvSpPr>
        <p:spPr/>
        <p:txBody>
          <a:bodyPr/>
          <a:lstStyle/>
          <a:p>
            <a:r>
              <a:rPr lang="en-US" b="0" i="0" dirty="0">
                <a:solidFill>
                  <a:srgbClr val="212121"/>
                </a:solidFill>
                <a:effectLst/>
              </a:rPr>
              <a:t>This 5-item scale was adapted from a 4-item scale developed by Krause [10] to assess negative interactions with significant others.</a:t>
            </a:r>
          </a:p>
          <a:p>
            <a:endParaRPr lang="en-US" b="0" i="0" dirty="0">
              <a:solidFill>
                <a:srgbClr val="212121"/>
              </a:solidFill>
              <a:effectLst/>
            </a:endParaRPr>
          </a:p>
          <a:p>
            <a:r>
              <a:rPr lang="en-US" b="0" i="0" dirty="0">
                <a:solidFill>
                  <a:srgbClr val="212121"/>
                </a:solidFill>
                <a:effectLst/>
              </a:rPr>
              <a:t> This scale has been shown to display adequate reliability (Cronbach’s alpha = 0.87) and convergent validity with relationship dissatisfaction.</a:t>
            </a:r>
          </a:p>
          <a:p>
            <a:pPr marL="0" indent="0">
              <a:buNone/>
            </a:pPr>
            <a:r>
              <a:rPr lang="en-US" b="0" i="0" dirty="0">
                <a:solidFill>
                  <a:srgbClr val="212121"/>
                </a:solidFill>
                <a:effectLst/>
              </a:rPr>
              <a:t> </a:t>
            </a:r>
          </a:p>
          <a:p>
            <a:r>
              <a:rPr lang="en-US" b="0" i="0" dirty="0">
                <a:solidFill>
                  <a:srgbClr val="212121"/>
                </a:solidFill>
                <a:effectLst/>
              </a:rPr>
              <a:t>Cronbach’s alpha in the current sample=0.854.</a:t>
            </a:r>
            <a:endParaRPr lang="en-US" dirty="0"/>
          </a:p>
        </p:txBody>
      </p:sp>
    </p:spTree>
    <p:extLst>
      <p:ext uri="{BB962C8B-B14F-4D97-AF65-F5344CB8AC3E}">
        <p14:creationId xmlns:p14="http://schemas.microsoft.com/office/powerpoint/2010/main" val="11848178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4BC3A-CC97-44A6-B064-8A3F31ADF147}"/>
              </a:ext>
            </a:extLst>
          </p:cNvPr>
          <p:cNvSpPr>
            <a:spLocks noGrp="1"/>
          </p:cNvSpPr>
          <p:nvPr>
            <p:ph type="title"/>
          </p:nvPr>
        </p:nvSpPr>
        <p:spPr>
          <a:xfrm>
            <a:off x="838200" y="365125"/>
            <a:ext cx="10515600" cy="1177347"/>
          </a:xfrm>
        </p:spPr>
        <p:txBody>
          <a:bodyPr>
            <a:normAutofit/>
          </a:bodyPr>
          <a:lstStyle/>
          <a:p>
            <a:r>
              <a:rPr lang="en-US" sz="2800" b="1" i="0" dirty="0">
                <a:effectLst/>
                <a:latin typeface="+mn-lt"/>
              </a:rPr>
              <a:t>PERCEIVED STRESS QUESTIONNAIRE (PSQ)</a:t>
            </a:r>
            <a:br>
              <a:rPr lang="en-US" sz="2800" b="0" i="0" dirty="0">
                <a:solidFill>
                  <a:srgbClr val="1F1F1F"/>
                </a:solidFill>
                <a:effectLst/>
                <a:latin typeface="+mn-lt"/>
              </a:rPr>
            </a:br>
            <a:endParaRPr lang="en-US" sz="2800" dirty="0">
              <a:latin typeface="+mn-lt"/>
            </a:endParaRPr>
          </a:p>
        </p:txBody>
      </p:sp>
      <p:sp>
        <p:nvSpPr>
          <p:cNvPr id="3" name="Content Placeholder 2">
            <a:extLst>
              <a:ext uri="{FF2B5EF4-FFF2-40B4-BE49-F238E27FC236}">
                <a16:creationId xmlns:a16="http://schemas.microsoft.com/office/drawing/2014/main" id="{527F0783-A87A-49E0-9EFF-BB4D7FFB5184}"/>
              </a:ext>
            </a:extLst>
          </p:cNvPr>
          <p:cNvSpPr>
            <a:spLocks noGrp="1"/>
          </p:cNvSpPr>
          <p:nvPr>
            <p:ph idx="1"/>
          </p:nvPr>
        </p:nvSpPr>
        <p:spPr>
          <a:xfrm>
            <a:off x="838200" y="1126836"/>
            <a:ext cx="10515600" cy="5486400"/>
          </a:xfrm>
        </p:spPr>
        <p:txBody>
          <a:bodyPr>
            <a:normAutofit lnSpcReduction="10000"/>
          </a:bodyPr>
          <a:lstStyle/>
          <a:p>
            <a:r>
              <a:rPr lang="en-US" b="0" i="0" dirty="0">
                <a:solidFill>
                  <a:srgbClr val="1F1F1F"/>
                </a:solidFill>
                <a:effectLst/>
              </a:rPr>
              <a:t>The Perceived Stress Questionnaire is a 30-item scale that assesses an individual's perceived stress [11]. </a:t>
            </a:r>
          </a:p>
          <a:p>
            <a:r>
              <a:rPr lang="en-US" b="0" i="0" dirty="0">
                <a:solidFill>
                  <a:srgbClr val="1F1F1F"/>
                </a:solidFill>
                <a:effectLst/>
              </a:rPr>
              <a:t>Participants are required to rate how often each item applies to them on a 4-point Likert scale ranging from “Almost never” to “Usually”.</a:t>
            </a:r>
          </a:p>
          <a:p>
            <a:r>
              <a:rPr lang="en-US" b="0" i="0" dirty="0">
                <a:solidFill>
                  <a:srgbClr val="1F1F1F"/>
                </a:solidFill>
                <a:effectLst/>
              </a:rPr>
              <a:t> The scale contains items such as “You have too many decisions to make”, “You feel tense”, and “Your problems seem to be piling up” that are reported to measure how tense and pressured an individual feels. </a:t>
            </a:r>
          </a:p>
          <a:p>
            <a:r>
              <a:rPr lang="en-US" b="0" i="0" dirty="0">
                <a:solidFill>
                  <a:srgbClr val="1F1F1F"/>
                </a:solidFill>
                <a:effectLst/>
              </a:rPr>
              <a:t>The scale is scored such that high values indicate high perceived stress. The scale has been shown to be reliable with a reported </a:t>
            </a:r>
            <a:r>
              <a:rPr lang="en-US" b="0" i="1" dirty="0">
                <a:solidFill>
                  <a:srgbClr val="1F1F1F"/>
                </a:solidFill>
                <a:effectLst/>
              </a:rPr>
              <a:t>α</a:t>
            </a:r>
            <a:r>
              <a:rPr lang="en-US" b="0" i="0" dirty="0">
                <a:solidFill>
                  <a:srgbClr val="1F1F1F"/>
                </a:solidFill>
                <a:effectLst/>
              </a:rPr>
              <a:t> coefficient of .92. </a:t>
            </a:r>
          </a:p>
          <a:p>
            <a:r>
              <a:rPr lang="en-US" b="0" i="0" dirty="0">
                <a:solidFill>
                  <a:srgbClr val="1F1F1F"/>
                </a:solidFill>
                <a:effectLst/>
              </a:rPr>
              <a:t>Validity of the scale has been shown through positive correlations between the Perceived Stress Scale and depression, self-rated stress, and stressful life events.</a:t>
            </a:r>
            <a:endParaRPr lang="en-US" dirty="0"/>
          </a:p>
        </p:txBody>
      </p:sp>
    </p:spTree>
    <p:extLst>
      <p:ext uri="{BB962C8B-B14F-4D97-AF65-F5344CB8AC3E}">
        <p14:creationId xmlns:p14="http://schemas.microsoft.com/office/powerpoint/2010/main" val="11421794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08B23-A5EE-4E7D-AF23-7149531B5C3A}"/>
              </a:ext>
            </a:extLst>
          </p:cNvPr>
          <p:cNvSpPr>
            <a:spLocks noGrp="1"/>
          </p:cNvSpPr>
          <p:nvPr>
            <p:ph type="title"/>
          </p:nvPr>
        </p:nvSpPr>
        <p:spPr/>
        <p:txBody>
          <a:bodyPr>
            <a:normAutofit/>
          </a:bodyPr>
          <a:lstStyle/>
          <a:p>
            <a:r>
              <a:rPr lang="en-US" sz="3600" b="1" dirty="0"/>
              <a:t>References</a:t>
            </a:r>
          </a:p>
        </p:txBody>
      </p:sp>
      <p:sp>
        <p:nvSpPr>
          <p:cNvPr id="3" name="Content Placeholder 2">
            <a:extLst>
              <a:ext uri="{FF2B5EF4-FFF2-40B4-BE49-F238E27FC236}">
                <a16:creationId xmlns:a16="http://schemas.microsoft.com/office/drawing/2014/main" id="{5EA5FB3A-56E8-4E7F-B555-46FD95F1AB38}"/>
              </a:ext>
            </a:extLst>
          </p:cNvPr>
          <p:cNvSpPr>
            <a:spLocks noGrp="1"/>
          </p:cNvSpPr>
          <p:nvPr>
            <p:ph idx="1"/>
          </p:nvPr>
        </p:nvSpPr>
        <p:spPr>
          <a:xfrm>
            <a:off x="838200" y="1487056"/>
            <a:ext cx="10515600" cy="4747489"/>
          </a:xfrm>
        </p:spPr>
        <p:txBody>
          <a:bodyPr>
            <a:normAutofit/>
          </a:bodyPr>
          <a:lstStyle/>
          <a:p>
            <a:pPr marL="0" indent="0">
              <a:buNone/>
            </a:pPr>
            <a:r>
              <a:rPr lang="en-US" sz="2600" b="0" i="0" dirty="0">
                <a:solidFill>
                  <a:srgbClr val="222222"/>
                </a:solidFill>
                <a:effectLst/>
              </a:rPr>
              <a:t>1. </a:t>
            </a:r>
            <a:r>
              <a:rPr lang="en-US" sz="2600" b="0" i="0" dirty="0" err="1">
                <a:solidFill>
                  <a:srgbClr val="222222"/>
                </a:solidFill>
                <a:effectLst/>
              </a:rPr>
              <a:t>Norbeck</a:t>
            </a:r>
            <a:r>
              <a:rPr lang="en-US" sz="2600" b="0" i="0" dirty="0">
                <a:solidFill>
                  <a:srgbClr val="222222"/>
                </a:solidFill>
                <a:effectLst/>
              </a:rPr>
              <a:t>, J. S. (1995). Scoring instructions for the </a:t>
            </a:r>
            <a:r>
              <a:rPr lang="en-US" sz="2600" b="0" i="0" dirty="0" err="1">
                <a:solidFill>
                  <a:srgbClr val="222222"/>
                </a:solidFill>
                <a:effectLst/>
              </a:rPr>
              <a:t>Norbeck</a:t>
            </a:r>
            <a:r>
              <a:rPr lang="en-US" sz="2600" b="0" i="0" dirty="0">
                <a:solidFill>
                  <a:srgbClr val="222222"/>
                </a:solidFill>
                <a:effectLst/>
              </a:rPr>
              <a:t> social support questionnaire (NSSQ). </a:t>
            </a:r>
            <a:r>
              <a:rPr lang="en-US" sz="2600" b="0" i="1" dirty="0">
                <a:solidFill>
                  <a:srgbClr val="222222"/>
                </a:solidFill>
                <a:effectLst/>
              </a:rPr>
              <a:t>Univ California, San Fr Calif, USA</a:t>
            </a:r>
            <a:r>
              <a:rPr lang="en-US" sz="2600" b="0" i="0" dirty="0">
                <a:solidFill>
                  <a:srgbClr val="222222"/>
                </a:solidFill>
                <a:effectLst/>
              </a:rPr>
              <a:t>.</a:t>
            </a:r>
          </a:p>
          <a:p>
            <a:pPr marL="0" indent="0">
              <a:buNone/>
            </a:pPr>
            <a:r>
              <a:rPr lang="en-US" sz="2600" dirty="0"/>
              <a:t>2. </a:t>
            </a:r>
            <a:r>
              <a:rPr lang="nl-NL" sz="2600" dirty="0"/>
              <a:t>Van Sonderen, F.L.P. (1991). Het meten van sociale steun. (Measuring social support). </a:t>
            </a:r>
            <a:r>
              <a:rPr lang="nl-NL" sz="2600" i="1" dirty="0"/>
              <a:t>Dissertation</a:t>
            </a:r>
            <a:r>
              <a:rPr lang="nl-NL" sz="2600" dirty="0"/>
              <a:t>, University of Groningen.</a:t>
            </a:r>
          </a:p>
          <a:p>
            <a:pPr marL="0" indent="0">
              <a:buNone/>
            </a:pPr>
            <a:r>
              <a:rPr lang="nl-NL" sz="2600" dirty="0"/>
              <a:t>3. </a:t>
            </a:r>
            <a:r>
              <a:rPr lang="en-US" sz="2600" b="0" i="0" dirty="0">
                <a:effectLst/>
              </a:rPr>
              <a:t>Cohen S., &amp; Hoberman H. M. (1983). Positive events and social supports as buffers of life change stress. </a:t>
            </a:r>
            <a:r>
              <a:rPr lang="en-US" sz="2600" b="0" i="1" dirty="0">
                <a:effectLst/>
              </a:rPr>
              <a:t>Journal of Applied Social Psychology</a:t>
            </a:r>
            <a:r>
              <a:rPr lang="en-US" sz="2600" b="0" i="0" dirty="0">
                <a:effectLst/>
              </a:rPr>
              <a:t>, </a:t>
            </a:r>
            <a:r>
              <a:rPr lang="en-US" sz="2600" b="0" i="1" dirty="0">
                <a:effectLst/>
              </a:rPr>
              <a:t>13</a:t>
            </a:r>
            <a:r>
              <a:rPr lang="en-US" sz="2600" b="0" i="0" dirty="0">
                <a:effectLst/>
              </a:rPr>
              <a:t>, 99-125.</a:t>
            </a:r>
          </a:p>
          <a:p>
            <a:pPr marL="0" indent="0">
              <a:buNone/>
            </a:pPr>
            <a:r>
              <a:rPr lang="en-US" sz="2600" dirty="0"/>
              <a:t>4. </a:t>
            </a:r>
            <a:r>
              <a:rPr lang="en-US" sz="2600" b="0" i="0" dirty="0">
                <a:solidFill>
                  <a:srgbClr val="333333"/>
                </a:solidFill>
                <a:effectLst/>
              </a:rPr>
              <a:t>Brookings J. B., &amp; Bolton B. (1988). Confirmatory factor analysis of the Interpersonal Support Evaluation List. </a:t>
            </a:r>
            <a:r>
              <a:rPr lang="en-US" sz="2600" b="0" i="1" dirty="0">
                <a:solidFill>
                  <a:srgbClr val="333333"/>
                </a:solidFill>
                <a:effectLst/>
              </a:rPr>
              <a:t>American Journal of Community Psychology</a:t>
            </a:r>
            <a:r>
              <a:rPr lang="en-US" sz="2600" b="0" i="0" dirty="0">
                <a:solidFill>
                  <a:srgbClr val="333333"/>
                </a:solidFill>
                <a:effectLst/>
              </a:rPr>
              <a:t>, </a:t>
            </a:r>
            <a:r>
              <a:rPr lang="en-US" sz="2600" b="0" i="1" dirty="0">
                <a:solidFill>
                  <a:srgbClr val="333333"/>
                </a:solidFill>
                <a:effectLst/>
              </a:rPr>
              <a:t>16</a:t>
            </a:r>
            <a:r>
              <a:rPr lang="en-US" sz="2600" b="0" i="0" dirty="0">
                <a:solidFill>
                  <a:srgbClr val="333333"/>
                </a:solidFill>
                <a:effectLst/>
              </a:rPr>
              <a:t>, 137-147.</a:t>
            </a:r>
          </a:p>
          <a:p>
            <a:pPr marL="0" indent="0">
              <a:buNone/>
            </a:pPr>
            <a:r>
              <a:rPr lang="en-US" sz="2600" dirty="0">
                <a:solidFill>
                  <a:srgbClr val="333333"/>
                </a:solidFill>
              </a:rPr>
              <a:t>5. </a:t>
            </a:r>
            <a:r>
              <a:rPr lang="en-US" sz="2600" b="0" i="0" dirty="0">
                <a:effectLst/>
              </a:rPr>
              <a:t>Cohen, S., </a:t>
            </a:r>
            <a:r>
              <a:rPr lang="en-US" sz="2600" b="0" i="0" dirty="0" err="1">
                <a:effectLst/>
              </a:rPr>
              <a:t>Kamarck</a:t>
            </a:r>
            <a:r>
              <a:rPr lang="en-US" sz="2600" b="0" i="0" dirty="0">
                <a:effectLst/>
              </a:rPr>
              <a:t>, T., &amp; </a:t>
            </a:r>
            <a:r>
              <a:rPr lang="en-US" sz="2600" b="0" i="0" dirty="0" err="1">
                <a:effectLst/>
              </a:rPr>
              <a:t>Mermelstein</a:t>
            </a:r>
            <a:r>
              <a:rPr lang="en-US" sz="2600" dirty="0"/>
              <a:t>,</a:t>
            </a:r>
            <a:r>
              <a:rPr lang="en-US" sz="2600" b="0" i="0" dirty="0">
                <a:effectLst/>
              </a:rPr>
              <a:t> R. (1983). A global measure of perceived stress. </a:t>
            </a:r>
            <a:r>
              <a:rPr lang="en-US" sz="2600" b="0" i="1" dirty="0">
                <a:effectLst/>
              </a:rPr>
              <a:t>J. Health Soc. </a:t>
            </a:r>
            <a:r>
              <a:rPr lang="en-US" sz="2600" b="0" i="1" dirty="0" err="1">
                <a:effectLst/>
              </a:rPr>
              <a:t>Behav</a:t>
            </a:r>
            <a:r>
              <a:rPr lang="en-US" sz="2600" b="0" i="1" dirty="0">
                <a:effectLst/>
              </a:rPr>
              <a:t>.,</a:t>
            </a:r>
            <a:r>
              <a:rPr lang="en-US" sz="2600" b="0" i="0" dirty="0">
                <a:effectLst/>
              </a:rPr>
              <a:t> </a:t>
            </a:r>
            <a:r>
              <a:rPr lang="en-US" sz="2600" b="0" i="1" dirty="0">
                <a:effectLst/>
              </a:rPr>
              <a:t>24</a:t>
            </a:r>
            <a:r>
              <a:rPr lang="en-US" sz="2600" b="0" i="0" dirty="0">
                <a:effectLst/>
              </a:rPr>
              <a:t>(4), 385-396.</a:t>
            </a:r>
          </a:p>
        </p:txBody>
      </p:sp>
    </p:spTree>
    <p:extLst>
      <p:ext uri="{BB962C8B-B14F-4D97-AF65-F5344CB8AC3E}">
        <p14:creationId xmlns:p14="http://schemas.microsoft.com/office/powerpoint/2010/main" val="24752480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55F5F6-3BD8-405A-96A1-FFB8E3E98C8A}"/>
              </a:ext>
            </a:extLst>
          </p:cNvPr>
          <p:cNvSpPr>
            <a:spLocks noGrp="1"/>
          </p:cNvSpPr>
          <p:nvPr>
            <p:ph idx="1"/>
          </p:nvPr>
        </p:nvSpPr>
        <p:spPr>
          <a:xfrm>
            <a:off x="838200" y="378691"/>
            <a:ext cx="10515600" cy="6188364"/>
          </a:xfrm>
        </p:spPr>
        <p:txBody>
          <a:bodyPr>
            <a:normAutofit lnSpcReduction="10000"/>
          </a:bodyPr>
          <a:lstStyle/>
          <a:p>
            <a:pPr marL="0" indent="0">
              <a:buNone/>
            </a:pPr>
            <a:r>
              <a:rPr lang="en-US" sz="2600" dirty="0"/>
              <a:t>6. </a:t>
            </a:r>
            <a:r>
              <a:rPr lang="en-US" sz="2600" dirty="0" err="1"/>
              <a:t>Malecki</a:t>
            </a:r>
            <a:r>
              <a:rPr lang="en-US" sz="2600" dirty="0"/>
              <a:t>, C. K., &amp; Elliott, S. N. (1999). Adolescents’ ratings of perceived social support and its importance: Validation of the Student Social Support Scale. </a:t>
            </a:r>
            <a:r>
              <a:rPr lang="en-US" sz="2600" i="1" dirty="0"/>
              <a:t>Psychology in the Schools, 36</a:t>
            </a:r>
            <a:r>
              <a:rPr lang="en-US" sz="2600" dirty="0"/>
              <a:t>, 473–483.</a:t>
            </a:r>
          </a:p>
          <a:p>
            <a:pPr marL="0" indent="0">
              <a:buNone/>
            </a:pPr>
            <a:r>
              <a:rPr lang="en-US" sz="2600" dirty="0"/>
              <a:t>7. Gresham, F., &amp; Elliott, S. (1990). </a:t>
            </a:r>
            <a:r>
              <a:rPr lang="en-US" sz="2600" i="1" dirty="0"/>
              <a:t>The Social Skills Rating System</a:t>
            </a:r>
            <a:r>
              <a:rPr lang="en-US" sz="2600" dirty="0"/>
              <a:t>. Circle Pines, MN: American Guidance Service.</a:t>
            </a:r>
          </a:p>
          <a:p>
            <a:pPr marL="0" indent="0">
              <a:buNone/>
            </a:pPr>
            <a:r>
              <a:rPr lang="en-US" sz="2600" dirty="0"/>
              <a:t>8. Harter, S. (1985). </a:t>
            </a:r>
            <a:r>
              <a:rPr lang="en-US" sz="2600" i="1" dirty="0"/>
              <a:t>Manual for the Social Support Scale for Children</a:t>
            </a:r>
            <a:r>
              <a:rPr lang="en-US" sz="2600" dirty="0"/>
              <a:t>. Denver: University of Denver.</a:t>
            </a:r>
          </a:p>
          <a:p>
            <a:pPr marL="0" indent="0">
              <a:buNone/>
            </a:pPr>
            <a:r>
              <a:rPr lang="en-US" sz="2600" dirty="0"/>
              <a:t>9. </a:t>
            </a:r>
            <a:r>
              <a:rPr lang="en-US" sz="2600" b="0" i="0" dirty="0" err="1">
                <a:effectLst/>
              </a:rPr>
              <a:t>Zimet</a:t>
            </a:r>
            <a:r>
              <a:rPr lang="en-US" sz="2600" b="0" i="0" dirty="0">
                <a:effectLst/>
              </a:rPr>
              <a:t>, G. D., </a:t>
            </a:r>
            <a:r>
              <a:rPr lang="en-US" sz="2600" b="0" i="0" dirty="0" err="1">
                <a:effectLst/>
              </a:rPr>
              <a:t>Dahlem</a:t>
            </a:r>
            <a:r>
              <a:rPr lang="en-US" sz="2600" b="0" i="0" dirty="0">
                <a:effectLst/>
              </a:rPr>
              <a:t>, N. W., </a:t>
            </a:r>
            <a:r>
              <a:rPr lang="en-US" sz="2600" b="0" i="0" dirty="0" err="1">
                <a:effectLst/>
              </a:rPr>
              <a:t>Zimet</a:t>
            </a:r>
            <a:r>
              <a:rPr lang="en-US" sz="2600" b="0" i="0" dirty="0">
                <a:effectLst/>
              </a:rPr>
              <a:t>, S. G., &amp; Farley, G. K. (1988). The Multidimensional Scale of Perceived Social Support. </a:t>
            </a:r>
            <a:r>
              <a:rPr lang="en-US" sz="2600" b="0" i="1" dirty="0">
                <a:effectLst/>
              </a:rPr>
              <a:t>Journal of Personality Assessment</a:t>
            </a:r>
            <a:r>
              <a:rPr lang="en-US" sz="2600" b="0" i="0" dirty="0">
                <a:effectLst/>
              </a:rPr>
              <a:t>, </a:t>
            </a:r>
            <a:r>
              <a:rPr lang="en-US" sz="2600" i="1" dirty="0">
                <a:effectLst/>
              </a:rPr>
              <a:t>52</a:t>
            </a:r>
            <a:r>
              <a:rPr lang="en-US" sz="2600" b="0" i="0" dirty="0">
                <a:effectLst/>
              </a:rPr>
              <a:t>, 30–41.</a:t>
            </a:r>
          </a:p>
          <a:p>
            <a:pPr marL="0" indent="0">
              <a:buNone/>
            </a:pPr>
            <a:r>
              <a:rPr lang="en-US" sz="2600" dirty="0"/>
              <a:t>10. </a:t>
            </a:r>
            <a:r>
              <a:rPr lang="en-US" sz="2600" b="0" i="0" dirty="0">
                <a:solidFill>
                  <a:srgbClr val="212121"/>
                </a:solidFill>
                <a:effectLst/>
              </a:rPr>
              <a:t>Krause, N. (1995). Negative interaction and satisfaction with social support among older adults. </a:t>
            </a:r>
            <a:r>
              <a:rPr lang="en-US" sz="2600" b="0" i="1" dirty="0">
                <a:solidFill>
                  <a:srgbClr val="212121"/>
                </a:solidFill>
                <a:effectLst/>
              </a:rPr>
              <a:t>Journal of Gerontology: Psychological Sciences, 50B</a:t>
            </a:r>
            <a:r>
              <a:rPr lang="en-US" sz="2600" b="0" i="0" dirty="0">
                <a:solidFill>
                  <a:srgbClr val="212121"/>
                </a:solidFill>
                <a:effectLst/>
              </a:rPr>
              <a:t>(2), 59–73.</a:t>
            </a:r>
          </a:p>
          <a:p>
            <a:pPr marL="0" indent="0">
              <a:buNone/>
            </a:pPr>
            <a:r>
              <a:rPr lang="en-US" sz="2600" dirty="0">
                <a:solidFill>
                  <a:srgbClr val="212121"/>
                </a:solidFill>
              </a:rPr>
              <a:t>11. </a:t>
            </a:r>
            <a:r>
              <a:rPr lang="en-US" sz="2600" b="0" i="0" dirty="0" err="1">
                <a:solidFill>
                  <a:srgbClr val="222222"/>
                </a:solidFill>
                <a:effectLst/>
              </a:rPr>
              <a:t>Levenstein</a:t>
            </a:r>
            <a:r>
              <a:rPr lang="en-US" sz="2600" b="0" i="0" dirty="0">
                <a:solidFill>
                  <a:srgbClr val="222222"/>
                </a:solidFill>
                <a:effectLst/>
              </a:rPr>
              <a:t>, S., </a:t>
            </a:r>
            <a:r>
              <a:rPr lang="en-US" sz="2600" b="0" i="0" dirty="0" err="1">
                <a:solidFill>
                  <a:srgbClr val="222222"/>
                </a:solidFill>
                <a:effectLst/>
              </a:rPr>
              <a:t>Prantera</a:t>
            </a:r>
            <a:r>
              <a:rPr lang="en-US" sz="2600" b="0" i="0" dirty="0">
                <a:solidFill>
                  <a:srgbClr val="222222"/>
                </a:solidFill>
                <a:effectLst/>
              </a:rPr>
              <a:t>, C., </a:t>
            </a:r>
            <a:r>
              <a:rPr lang="en-US" sz="2600" b="0" i="0" dirty="0" err="1">
                <a:solidFill>
                  <a:srgbClr val="222222"/>
                </a:solidFill>
                <a:effectLst/>
              </a:rPr>
              <a:t>Varvo</a:t>
            </a:r>
            <a:r>
              <a:rPr lang="en-US" sz="2600" b="0" i="0" dirty="0">
                <a:solidFill>
                  <a:srgbClr val="222222"/>
                </a:solidFill>
                <a:effectLst/>
              </a:rPr>
              <a:t>, V., </a:t>
            </a:r>
            <a:r>
              <a:rPr lang="en-US" sz="2600" b="0" i="0" dirty="0" err="1">
                <a:solidFill>
                  <a:srgbClr val="222222"/>
                </a:solidFill>
                <a:effectLst/>
              </a:rPr>
              <a:t>Scribano</a:t>
            </a:r>
            <a:r>
              <a:rPr lang="en-US" sz="2600" b="0" i="0" dirty="0">
                <a:solidFill>
                  <a:srgbClr val="222222"/>
                </a:solidFill>
                <a:effectLst/>
              </a:rPr>
              <a:t>, M. L., </a:t>
            </a:r>
            <a:r>
              <a:rPr lang="en-US" sz="2600" b="0" i="0" dirty="0" err="1">
                <a:solidFill>
                  <a:srgbClr val="222222"/>
                </a:solidFill>
                <a:effectLst/>
              </a:rPr>
              <a:t>Berto</a:t>
            </a:r>
            <a:r>
              <a:rPr lang="en-US" sz="2600" b="0" i="0" dirty="0">
                <a:solidFill>
                  <a:srgbClr val="222222"/>
                </a:solidFill>
                <a:effectLst/>
              </a:rPr>
              <a:t>, E., </a:t>
            </a:r>
            <a:r>
              <a:rPr lang="en-US" sz="2600" b="0" i="0" dirty="0" err="1">
                <a:solidFill>
                  <a:srgbClr val="222222"/>
                </a:solidFill>
                <a:effectLst/>
              </a:rPr>
              <a:t>Luzi</a:t>
            </a:r>
            <a:r>
              <a:rPr lang="en-US" sz="2600" b="0" i="0" dirty="0">
                <a:solidFill>
                  <a:srgbClr val="222222"/>
                </a:solidFill>
                <a:effectLst/>
              </a:rPr>
              <a:t>, C., &amp; </a:t>
            </a:r>
            <a:r>
              <a:rPr lang="en-US" sz="2600" b="0" i="0" dirty="0" err="1">
                <a:solidFill>
                  <a:srgbClr val="222222"/>
                </a:solidFill>
                <a:effectLst/>
              </a:rPr>
              <a:t>Andreoli</a:t>
            </a:r>
            <a:r>
              <a:rPr lang="en-US" sz="2600" b="0" i="0" dirty="0">
                <a:solidFill>
                  <a:srgbClr val="222222"/>
                </a:solidFill>
                <a:effectLst/>
              </a:rPr>
              <a:t>, A. (1993). Development of the Perceived Stress Questionnaire: a new tool for psychosomatic research. </a:t>
            </a:r>
            <a:r>
              <a:rPr lang="en-US" sz="2600" b="0" i="1" dirty="0">
                <a:solidFill>
                  <a:srgbClr val="222222"/>
                </a:solidFill>
                <a:effectLst/>
              </a:rPr>
              <a:t>Journal of psychosomatic research</a:t>
            </a:r>
            <a:r>
              <a:rPr lang="en-US" sz="2600" b="0" i="0" dirty="0">
                <a:solidFill>
                  <a:srgbClr val="222222"/>
                </a:solidFill>
                <a:effectLst/>
              </a:rPr>
              <a:t>, </a:t>
            </a:r>
            <a:r>
              <a:rPr lang="en-US" sz="2600" b="0" i="1" dirty="0">
                <a:solidFill>
                  <a:srgbClr val="222222"/>
                </a:solidFill>
                <a:effectLst/>
              </a:rPr>
              <a:t>37</a:t>
            </a:r>
            <a:r>
              <a:rPr lang="en-US" sz="2600" b="0" i="0" dirty="0">
                <a:solidFill>
                  <a:srgbClr val="222222"/>
                </a:solidFill>
                <a:effectLst/>
              </a:rPr>
              <a:t>(1), 19-32.</a:t>
            </a:r>
            <a:endParaRPr lang="en-US" sz="2600" b="0" i="0" dirty="0">
              <a:effectLst/>
            </a:endParaRPr>
          </a:p>
          <a:p>
            <a:pPr marL="0" indent="0">
              <a:buNone/>
            </a:pPr>
            <a:endParaRPr lang="en-US" sz="2600" dirty="0"/>
          </a:p>
          <a:p>
            <a:pPr marL="0" indent="0">
              <a:buNone/>
            </a:pPr>
            <a:endParaRPr lang="en-US" sz="2600" dirty="0"/>
          </a:p>
          <a:p>
            <a:pPr marL="0" indent="0">
              <a:buNone/>
            </a:pPr>
            <a:endParaRPr lang="en-US" dirty="0"/>
          </a:p>
        </p:txBody>
      </p:sp>
    </p:spTree>
    <p:extLst>
      <p:ext uri="{BB962C8B-B14F-4D97-AF65-F5344CB8AC3E}">
        <p14:creationId xmlns:p14="http://schemas.microsoft.com/office/powerpoint/2010/main" val="7921674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870F-EE32-4061-80CA-D820F1FBF095}"/>
              </a:ext>
            </a:extLst>
          </p:cNvPr>
          <p:cNvSpPr>
            <a:spLocks noGrp="1"/>
          </p:cNvSpPr>
          <p:nvPr>
            <p:ph type="title"/>
          </p:nvPr>
        </p:nvSpPr>
        <p:spPr>
          <a:xfrm>
            <a:off x="838200" y="1842942"/>
            <a:ext cx="10515600" cy="1325563"/>
          </a:xfrm>
        </p:spPr>
        <p:txBody>
          <a:bodyPr/>
          <a:lstStyle/>
          <a:p>
            <a:r>
              <a:rPr lang="en-US" b="1" dirty="0"/>
              <a:t>Course 7</a:t>
            </a:r>
          </a:p>
        </p:txBody>
      </p:sp>
      <p:sp>
        <p:nvSpPr>
          <p:cNvPr id="3" name="Content Placeholder 2">
            <a:extLst>
              <a:ext uri="{FF2B5EF4-FFF2-40B4-BE49-F238E27FC236}">
                <a16:creationId xmlns:a16="http://schemas.microsoft.com/office/drawing/2014/main" id="{32DE9BA0-F4A5-4331-8410-04904E3984E6}"/>
              </a:ext>
            </a:extLst>
          </p:cNvPr>
          <p:cNvSpPr>
            <a:spLocks noGrp="1"/>
          </p:cNvSpPr>
          <p:nvPr>
            <p:ph idx="1"/>
          </p:nvPr>
        </p:nvSpPr>
        <p:spPr>
          <a:xfrm>
            <a:off x="838200" y="4037879"/>
            <a:ext cx="10515600" cy="1240848"/>
          </a:xfrm>
        </p:spPr>
        <p:txBody>
          <a:bodyPr>
            <a:normAutofit/>
          </a:bodyPr>
          <a:lstStyle/>
          <a:p>
            <a:pPr marL="0" indent="0">
              <a:buNone/>
            </a:pPr>
            <a:r>
              <a:rPr lang="en-US" sz="3600" b="1" dirty="0"/>
              <a:t>Relevant studies in the European area</a:t>
            </a:r>
          </a:p>
        </p:txBody>
      </p:sp>
      <p:pic>
        <p:nvPicPr>
          <p:cNvPr id="4" name="Picture 3">
            <a:extLst>
              <a:ext uri="{FF2B5EF4-FFF2-40B4-BE49-F238E27FC236}">
                <a16:creationId xmlns:a16="http://schemas.microsoft.com/office/drawing/2014/main" id="{8F05BABB-5AE8-4967-9B25-BC84B410D511}"/>
              </a:ext>
            </a:extLst>
          </p:cNvPr>
          <p:cNvPicPr/>
          <p:nvPr/>
        </p:nvPicPr>
        <p:blipFill>
          <a:blip r:embed="rId2">
            <a:extLst>
              <a:ext uri="{28A0092B-C50C-407E-A947-70E740481C1C}">
                <a14:useLocalDpi xmlns:a14="http://schemas.microsoft.com/office/drawing/2010/main" val="0"/>
              </a:ext>
            </a:extLst>
          </a:blip>
          <a:stretch>
            <a:fillRect/>
          </a:stretch>
        </p:blipFill>
        <p:spPr>
          <a:xfrm>
            <a:off x="838200" y="416791"/>
            <a:ext cx="3779520" cy="1295400"/>
          </a:xfrm>
          <a:prstGeom prst="rect">
            <a:avLst/>
          </a:prstGeom>
        </p:spPr>
      </p:pic>
    </p:spTree>
    <p:extLst>
      <p:ext uri="{BB962C8B-B14F-4D97-AF65-F5344CB8AC3E}">
        <p14:creationId xmlns:p14="http://schemas.microsoft.com/office/powerpoint/2010/main" val="27344566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7A304F-C4F9-46ED-9F19-2D61AA2F832E}"/>
              </a:ext>
            </a:extLst>
          </p:cNvPr>
          <p:cNvSpPr>
            <a:spLocks noGrp="1"/>
          </p:cNvSpPr>
          <p:nvPr>
            <p:ph idx="1"/>
          </p:nvPr>
        </p:nvSpPr>
        <p:spPr>
          <a:xfrm>
            <a:off x="838200" y="554182"/>
            <a:ext cx="10515600" cy="5622781"/>
          </a:xfrm>
        </p:spPr>
        <p:txBody>
          <a:bodyPr/>
          <a:lstStyle/>
          <a:p>
            <a:endParaRPr lang="en-US" dirty="0"/>
          </a:p>
          <a:p>
            <a:r>
              <a:rPr lang="en-US" dirty="0"/>
              <a:t>The main purpose is to highlight the forms in which social support can be perceived, and associate them with the formation of the European Union’s social structures. </a:t>
            </a:r>
          </a:p>
          <a:p>
            <a:endParaRPr lang="en-US" dirty="0"/>
          </a:p>
          <a:p>
            <a:endParaRPr lang="en-US" dirty="0"/>
          </a:p>
          <a:p>
            <a:r>
              <a:rPr lang="en-US" dirty="0"/>
              <a:t>Approach intends to point at some general needs that relate, on the one hand, to citizen’s motivations to be considered European citizens and, on the other hand, to their aim of contributing actively to strengthening the social space of the European Union.</a:t>
            </a:r>
          </a:p>
        </p:txBody>
      </p:sp>
    </p:spTree>
    <p:extLst>
      <p:ext uri="{BB962C8B-B14F-4D97-AF65-F5344CB8AC3E}">
        <p14:creationId xmlns:p14="http://schemas.microsoft.com/office/powerpoint/2010/main" val="10538394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68B5CB-8550-4E17-A0CC-F0DB4E8A4046}"/>
              </a:ext>
            </a:extLst>
          </p:cNvPr>
          <p:cNvSpPr>
            <a:spLocks noGrp="1"/>
          </p:cNvSpPr>
          <p:nvPr>
            <p:ph idx="1"/>
          </p:nvPr>
        </p:nvSpPr>
        <p:spPr>
          <a:xfrm>
            <a:off x="838200" y="849745"/>
            <a:ext cx="10515600" cy="5327218"/>
          </a:xfrm>
        </p:spPr>
        <p:txBody>
          <a:bodyPr/>
          <a:lstStyle/>
          <a:p>
            <a:r>
              <a:rPr lang="en-US" dirty="0"/>
              <a:t>People's daily concerns are largely focused on meeting their personal or family needs and coping with the problems that occur daily. </a:t>
            </a:r>
          </a:p>
          <a:p>
            <a:pPr marL="0" indent="0">
              <a:buNone/>
            </a:pPr>
            <a:endParaRPr lang="en-US" dirty="0"/>
          </a:p>
          <a:p>
            <a:r>
              <a:rPr lang="en-US" dirty="0"/>
              <a:t>The objectives of perpetuating a European social space can be achieved as long as this social space is regarded by its citizens as an environment where their needs can be fulfilled and where solution to difficulties associated with life events may be found.</a:t>
            </a:r>
          </a:p>
          <a:p>
            <a:endParaRPr lang="en-US" dirty="0"/>
          </a:p>
          <a:p>
            <a:r>
              <a:rPr lang="en-US" dirty="0"/>
              <a:t>The search was based on keywords from international databases such as ProQuest, EBSCO, </a:t>
            </a:r>
            <a:r>
              <a:rPr lang="en-US" dirty="0" err="1"/>
              <a:t>PsychInfo</a:t>
            </a:r>
            <a:r>
              <a:rPr lang="en-US" dirty="0"/>
              <a:t>, PubMed, Scopus, Sage, </a:t>
            </a:r>
            <a:r>
              <a:rPr lang="en-US" dirty="0" err="1"/>
              <a:t>SringerLink</a:t>
            </a:r>
            <a:r>
              <a:rPr lang="en-US" dirty="0"/>
              <a:t>, ScienceDirect, and Google Scholar.</a:t>
            </a:r>
          </a:p>
        </p:txBody>
      </p:sp>
    </p:spTree>
    <p:extLst>
      <p:ext uri="{BB962C8B-B14F-4D97-AF65-F5344CB8AC3E}">
        <p14:creationId xmlns:p14="http://schemas.microsoft.com/office/powerpoint/2010/main" val="42335976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03B790-FF89-4639-A6EF-888E2CB437D3}"/>
              </a:ext>
            </a:extLst>
          </p:cNvPr>
          <p:cNvSpPr>
            <a:spLocks noGrp="1"/>
          </p:cNvSpPr>
          <p:nvPr>
            <p:ph idx="1"/>
          </p:nvPr>
        </p:nvSpPr>
        <p:spPr>
          <a:xfrm>
            <a:off x="838200" y="572655"/>
            <a:ext cx="10515600" cy="5604308"/>
          </a:xfrm>
        </p:spPr>
        <p:txBody>
          <a:bodyPr/>
          <a:lstStyle/>
          <a:p>
            <a:r>
              <a:rPr lang="en-US" dirty="0"/>
              <a:t>To avoid redundancy, we discuss conclusions based on studies that were considered relevant.</a:t>
            </a:r>
          </a:p>
          <a:p>
            <a:endParaRPr lang="en-US" dirty="0"/>
          </a:p>
          <a:p>
            <a:endParaRPr lang="en-US" dirty="0"/>
          </a:p>
          <a:p>
            <a:r>
              <a:rPr lang="en-US" dirty="0"/>
              <a:t>Knoll and Schwarzer [1] demonstrated that women who reported the highest social support also had a low level of negative mood and thus a better state of health compared to men. In addition, young women reported to have benefited from more social support compared to middle-aged or older women. In the case of men, regardless of the participants’ age, the reported level of social support was the same. </a:t>
            </a:r>
          </a:p>
        </p:txBody>
      </p:sp>
    </p:spTree>
    <p:extLst>
      <p:ext uri="{BB962C8B-B14F-4D97-AF65-F5344CB8AC3E}">
        <p14:creationId xmlns:p14="http://schemas.microsoft.com/office/powerpoint/2010/main" val="22398556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5E445B-4349-4A0E-AED0-351C8B6C935B}"/>
              </a:ext>
            </a:extLst>
          </p:cNvPr>
          <p:cNvSpPr>
            <a:spLocks noGrp="1"/>
          </p:cNvSpPr>
          <p:nvPr>
            <p:ph idx="1"/>
          </p:nvPr>
        </p:nvSpPr>
        <p:spPr>
          <a:xfrm>
            <a:off x="838200" y="637309"/>
            <a:ext cx="10515600" cy="5800436"/>
          </a:xfrm>
        </p:spPr>
        <p:txBody>
          <a:bodyPr>
            <a:normAutofit lnSpcReduction="10000"/>
          </a:bodyPr>
          <a:lstStyle/>
          <a:p>
            <a:r>
              <a:rPr lang="en-US" dirty="0">
                <a:solidFill>
                  <a:srgbClr val="000000"/>
                </a:solidFill>
                <a:effectLst/>
                <a:ea typeface="SimSun" panose="02010600030101010101" pitchFamily="2" charset="-122"/>
                <a:cs typeface="Times New Roman" panose="02020603050405020304" pitchFamily="18" charset="0"/>
              </a:rPr>
              <a:t>Schulz and Schwarzer [2] evinced that, in the case of patients diagnosed with cancer, the support provided by a partner had a positive impact both on patients’ well-being and on their ability to cope with the disease while patients who benefited only from limited social support encountered more difficulties. </a:t>
            </a:r>
          </a:p>
          <a:p>
            <a:endParaRPr lang="en-US" sz="1700" dirty="0">
              <a:solidFill>
                <a:srgbClr val="000000"/>
              </a:solidFill>
              <a:ea typeface="SimSun" panose="02010600030101010101" pitchFamily="2" charset="-122"/>
              <a:cs typeface="Times New Roman" panose="02020603050405020304" pitchFamily="18" charset="0"/>
            </a:endParaRPr>
          </a:p>
          <a:p>
            <a:r>
              <a:rPr lang="en-US" dirty="0">
                <a:solidFill>
                  <a:srgbClr val="000000"/>
                </a:solidFill>
                <a:effectLst/>
                <a:ea typeface="SimSun" panose="02010600030101010101" pitchFamily="2" charset="-122"/>
                <a:cs typeface="Times New Roman" panose="02020603050405020304" pitchFamily="18" charset="0"/>
              </a:rPr>
              <a:t>Marian [3] did not identify gender differences in measuring the perception of social support; however, in a study aimed at validating the scale of perceived social support, the researcher indicated that the instrument had discriminatory capacity, depending on patient categories. </a:t>
            </a:r>
          </a:p>
          <a:p>
            <a:endParaRPr lang="en-US" sz="1700" dirty="0">
              <a:solidFill>
                <a:srgbClr val="000000"/>
              </a:solidFill>
              <a:ea typeface="SimSun" panose="02010600030101010101" pitchFamily="2" charset="-122"/>
              <a:cs typeface="Times New Roman" panose="02020603050405020304" pitchFamily="18" charset="0"/>
            </a:endParaRPr>
          </a:p>
          <a:p>
            <a:r>
              <a:rPr lang="en-US" dirty="0">
                <a:solidFill>
                  <a:srgbClr val="000000"/>
                </a:solidFill>
                <a:effectLst/>
                <a:ea typeface="SimSun" panose="02010600030101010101" pitchFamily="2" charset="-122"/>
                <a:cs typeface="Times New Roman" panose="02020603050405020304" pitchFamily="18" charset="0"/>
              </a:rPr>
              <a:t>Other studies showed that social support from the family seemed to decrease with the age of the respondents [4, 5]; along with this limitation of support, there was an increase in the number of declared cases of depression. </a:t>
            </a:r>
          </a:p>
          <a:p>
            <a:endParaRPr lang="en-US" sz="1800" dirty="0">
              <a:solidFill>
                <a:srgbClr val="000000"/>
              </a:solidFill>
              <a:latin typeface="Palatino Linotype" panose="02040502050505030304" pitchFamily="18" charset="0"/>
              <a:ea typeface="SimSun" panose="02010600030101010101" pitchFamily="2" charset="-122"/>
              <a:cs typeface="Times New Roman" panose="02020603050405020304" pitchFamily="18" charset="0"/>
            </a:endParaRPr>
          </a:p>
          <a:p>
            <a:endParaRPr lang="en-US" dirty="0"/>
          </a:p>
        </p:txBody>
      </p:sp>
    </p:spTree>
    <p:extLst>
      <p:ext uri="{BB962C8B-B14F-4D97-AF65-F5344CB8AC3E}">
        <p14:creationId xmlns:p14="http://schemas.microsoft.com/office/powerpoint/2010/main" val="41352373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54D4C8-2A15-4F9E-973F-4209EA3359E8}"/>
              </a:ext>
            </a:extLst>
          </p:cNvPr>
          <p:cNvSpPr>
            <a:spLocks noGrp="1"/>
          </p:cNvSpPr>
          <p:nvPr>
            <p:ph idx="1"/>
          </p:nvPr>
        </p:nvSpPr>
        <p:spPr>
          <a:xfrm>
            <a:off x="838200" y="526473"/>
            <a:ext cx="10515600" cy="5948218"/>
          </a:xfrm>
        </p:spPr>
        <p:txBody>
          <a:bodyPr>
            <a:normAutofit fontScale="92500" lnSpcReduction="10000"/>
          </a:bodyPr>
          <a:lstStyle/>
          <a:p>
            <a:r>
              <a:rPr lang="en-US" sz="3000" dirty="0">
                <a:solidFill>
                  <a:srgbClr val="000000"/>
                </a:solidFill>
                <a:effectLst/>
                <a:ea typeface="Times New Roman" panose="02020603050405020304" pitchFamily="18" charset="0"/>
                <a:cs typeface="Times New Roman" panose="02020603050405020304" pitchFamily="18" charset="0"/>
              </a:rPr>
              <a:t>In patients with chronic stroke, </a:t>
            </a:r>
            <a:r>
              <a:rPr lang="en-US" sz="3000" dirty="0" err="1">
                <a:solidFill>
                  <a:srgbClr val="000000"/>
                </a:solidFill>
                <a:effectLst/>
                <a:ea typeface="Times New Roman" panose="02020603050405020304" pitchFamily="18" charset="0"/>
                <a:cs typeface="Times New Roman" panose="02020603050405020304" pitchFamily="18" charset="0"/>
              </a:rPr>
              <a:t>Adriaansen</a:t>
            </a:r>
            <a:r>
              <a:rPr lang="en-US" sz="3000" dirty="0">
                <a:solidFill>
                  <a:srgbClr val="000000"/>
                </a:solidFill>
                <a:effectLst/>
                <a:ea typeface="Times New Roman" panose="02020603050405020304" pitchFamily="18" charset="0"/>
                <a:cs typeface="Times New Roman" panose="02020603050405020304" pitchFamily="18" charset="0"/>
              </a:rPr>
              <a:t> et al. [5] found that, although patients benefited from social support for a while, it tended to decline over time. Social support was positively associated with life satisfaction regardless of the concerns expressed by partners. </a:t>
            </a:r>
          </a:p>
          <a:p>
            <a:endParaRPr lang="en-US" sz="1700" dirty="0">
              <a:solidFill>
                <a:srgbClr val="000000"/>
              </a:solidFill>
              <a:effectLst/>
              <a:ea typeface="Times New Roman" panose="02020603050405020304" pitchFamily="18" charset="0"/>
              <a:cs typeface="Times New Roman" panose="02020603050405020304" pitchFamily="18" charset="0"/>
            </a:endParaRPr>
          </a:p>
          <a:p>
            <a:r>
              <a:rPr lang="en-US" sz="3000" dirty="0" err="1">
                <a:solidFill>
                  <a:srgbClr val="000000"/>
                </a:solidFill>
                <a:effectLst/>
                <a:ea typeface="Times New Roman" panose="02020603050405020304" pitchFamily="18" charset="0"/>
                <a:cs typeface="Times New Roman" panose="02020603050405020304" pitchFamily="18" charset="0"/>
              </a:rPr>
              <a:t>Alexe</a:t>
            </a:r>
            <a:r>
              <a:rPr lang="en-US" sz="3000" dirty="0">
                <a:solidFill>
                  <a:srgbClr val="000000"/>
                </a:solidFill>
                <a:effectLst/>
                <a:ea typeface="Times New Roman" panose="02020603050405020304" pitchFamily="18" charset="0"/>
                <a:cs typeface="Times New Roman" panose="02020603050405020304" pitchFamily="18" charset="0"/>
              </a:rPr>
              <a:t> et al. [8] found that, in the case of performance athletes, perceived social support was not associated with the frequency and severity of daily hassles, or negative life events. </a:t>
            </a:r>
          </a:p>
          <a:p>
            <a:endParaRPr lang="en-US" sz="1700" dirty="0">
              <a:solidFill>
                <a:srgbClr val="000000"/>
              </a:solidFill>
              <a:effectLst/>
              <a:ea typeface="Times New Roman" panose="02020603050405020304" pitchFamily="18" charset="0"/>
              <a:cs typeface="Times New Roman" panose="02020603050405020304" pitchFamily="18" charset="0"/>
            </a:endParaRPr>
          </a:p>
          <a:p>
            <a:r>
              <a:rPr lang="en-US" sz="3000" dirty="0">
                <a:solidFill>
                  <a:srgbClr val="000000"/>
                </a:solidFill>
                <a:effectLst/>
                <a:ea typeface="Times New Roman" panose="02020603050405020304" pitchFamily="18" charset="0"/>
                <a:cs typeface="Times New Roman" panose="02020603050405020304" pitchFamily="18" charset="0"/>
              </a:rPr>
              <a:t>Marian et al. [7] argued that the orientation towards reconciliation in organizations was more common among employees with high social support while the orientation towards revenge at work was more common among employees with low social support. On the other hand, perceived social support appeared to acts as a buffer between the offense perceived by employees and the negative emotions that generated revenge in organizations. </a:t>
            </a:r>
            <a:endParaRPr lang="en-US" sz="3000" dirty="0">
              <a:solidFill>
                <a:srgbClr val="000000"/>
              </a:solidFill>
              <a:ea typeface="Times New Roman" panose="02020603050405020304" pitchFamily="18" charset="0"/>
              <a:cs typeface="Times New Roman" panose="02020603050405020304" pitchFamily="18" charset="0"/>
            </a:endParaRPr>
          </a:p>
          <a:p>
            <a:endParaRPr lang="en-US" dirty="0">
              <a:solidFill>
                <a:srgbClr val="000000"/>
              </a:solidFill>
              <a:effectLst/>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721497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782A9BA-9922-411F-88AC-89732039BF42}"/>
              </a:ext>
            </a:extLst>
          </p:cNvPr>
          <p:cNvSpPr txBox="1"/>
          <p:nvPr/>
        </p:nvSpPr>
        <p:spPr>
          <a:xfrm>
            <a:off x="1163782" y="672092"/>
            <a:ext cx="10039929" cy="355482"/>
          </a:xfrm>
          <a:prstGeom prst="rect">
            <a:avLst/>
          </a:prstGeom>
          <a:noFill/>
        </p:spPr>
        <p:txBody>
          <a:bodyPr wrap="square">
            <a:spAutoFit/>
          </a:bodyPr>
          <a:lstStyle/>
          <a:p>
            <a:pPr>
              <a:lnSpc>
                <a:spcPct val="95000"/>
              </a:lnSpc>
            </a:pPr>
            <a:r>
              <a:rPr lang="en-US" sz="1800" dirty="0">
                <a:solidFill>
                  <a:srgbClr val="000000"/>
                </a:solidFill>
                <a:effectLst/>
                <a:latin typeface="Palatino Linotype" panose="02040502050505030304" pitchFamily="18" charset="0"/>
                <a:ea typeface="Times New Roman" panose="02020603050405020304" pitchFamily="18" charset="0"/>
                <a:cs typeface="Times New Roman" panose="02020603050405020304" pitchFamily="18" charset="0"/>
              </a:rPr>
              <a:t>European measurements of social support, the stressors studied, and their effects</a:t>
            </a:r>
          </a:p>
        </p:txBody>
      </p:sp>
      <p:graphicFrame>
        <p:nvGraphicFramePr>
          <p:cNvPr id="8" name="Table 7">
            <a:extLst>
              <a:ext uri="{FF2B5EF4-FFF2-40B4-BE49-F238E27FC236}">
                <a16:creationId xmlns:a16="http://schemas.microsoft.com/office/drawing/2014/main" id="{FD88B47B-B802-47A5-8DF6-67E3CF976952}"/>
              </a:ext>
            </a:extLst>
          </p:cNvPr>
          <p:cNvGraphicFramePr>
            <a:graphicFrameLocks noGrp="1"/>
          </p:cNvGraphicFramePr>
          <p:nvPr>
            <p:extLst>
              <p:ext uri="{D42A27DB-BD31-4B8C-83A1-F6EECF244321}">
                <p14:modId xmlns:p14="http://schemas.microsoft.com/office/powerpoint/2010/main" val="2218311555"/>
              </p:ext>
            </p:extLst>
          </p:nvPr>
        </p:nvGraphicFramePr>
        <p:xfrm>
          <a:off x="1163782" y="1117600"/>
          <a:ext cx="10039928" cy="4821381"/>
        </p:xfrm>
        <a:graphic>
          <a:graphicData uri="http://schemas.openxmlformats.org/drawingml/2006/table">
            <a:tbl>
              <a:tblPr firstRow="1" firstCol="1" bandRow="1">
                <a:tableStyleId>{5C22544A-7EE6-4342-B048-85BDC9FD1C3A}</a:tableStyleId>
              </a:tblPr>
              <a:tblGrid>
                <a:gridCol w="2387013">
                  <a:extLst>
                    <a:ext uri="{9D8B030D-6E8A-4147-A177-3AD203B41FA5}">
                      <a16:colId xmlns:a16="http://schemas.microsoft.com/office/drawing/2014/main" val="520728795"/>
                    </a:ext>
                  </a:extLst>
                </a:gridCol>
                <a:gridCol w="2563027">
                  <a:extLst>
                    <a:ext uri="{9D8B030D-6E8A-4147-A177-3AD203B41FA5}">
                      <a16:colId xmlns:a16="http://schemas.microsoft.com/office/drawing/2014/main" val="3888017931"/>
                    </a:ext>
                  </a:extLst>
                </a:gridCol>
                <a:gridCol w="2633014">
                  <a:extLst>
                    <a:ext uri="{9D8B030D-6E8A-4147-A177-3AD203B41FA5}">
                      <a16:colId xmlns:a16="http://schemas.microsoft.com/office/drawing/2014/main" val="3256767212"/>
                    </a:ext>
                  </a:extLst>
                </a:gridCol>
                <a:gridCol w="2456874">
                  <a:extLst>
                    <a:ext uri="{9D8B030D-6E8A-4147-A177-3AD203B41FA5}">
                      <a16:colId xmlns:a16="http://schemas.microsoft.com/office/drawing/2014/main" val="373490263"/>
                    </a:ext>
                  </a:extLst>
                </a:gridCol>
              </a:tblGrid>
              <a:tr h="429036">
                <a:tc>
                  <a:txBody>
                    <a:bodyPr/>
                    <a:lstStyle/>
                    <a:p>
                      <a:pPr algn="ctr">
                        <a:lnSpc>
                          <a:spcPts val="1300"/>
                        </a:lnSpc>
                      </a:pPr>
                      <a:r>
                        <a:rPr lang="en-US" sz="1800">
                          <a:effectLst/>
                        </a:rPr>
                        <a:t>Study</a:t>
                      </a:r>
                      <a:endParaRPr lang="en-US" sz="18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ts val="1300"/>
                        </a:lnSpc>
                      </a:pPr>
                      <a:r>
                        <a:rPr lang="en-US" sz="1800">
                          <a:effectLst/>
                        </a:rPr>
                        <a:t>Social Support Measures</a:t>
                      </a:r>
                      <a:endParaRPr lang="en-US" sz="18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ts val="1300"/>
                        </a:lnSpc>
                      </a:pPr>
                      <a:r>
                        <a:rPr lang="en-US" sz="1800">
                          <a:effectLst/>
                        </a:rPr>
                        <a:t>Method</a:t>
                      </a:r>
                      <a:endParaRPr lang="en-US" sz="18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ts val="1300"/>
                        </a:lnSpc>
                      </a:pPr>
                      <a:r>
                        <a:rPr lang="en-US" sz="1800" dirty="0">
                          <a:effectLst/>
                        </a:rPr>
                        <a:t>Stress/Strain/Distress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378181641"/>
                  </a:ext>
                </a:extLst>
              </a:tr>
              <a:tr h="878469">
                <a:tc>
                  <a:txBody>
                    <a:bodyPr/>
                    <a:lstStyle/>
                    <a:p>
                      <a:pPr algn="l">
                        <a:lnSpc>
                          <a:spcPts val="1300"/>
                        </a:lnSpc>
                      </a:pPr>
                      <a:endParaRPr lang="en-US" sz="1800" dirty="0">
                        <a:effectLst/>
                      </a:endParaRPr>
                    </a:p>
                    <a:p>
                      <a:pPr algn="l">
                        <a:lnSpc>
                          <a:spcPts val="1300"/>
                        </a:lnSpc>
                      </a:pPr>
                      <a:r>
                        <a:rPr lang="en-US" sz="1800" dirty="0">
                          <a:effectLst/>
                        </a:rPr>
                        <a:t>Knoll &amp; Schwarzer [14]</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l">
                        <a:lnSpc>
                          <a:spcPts val="1300"/>
                        </a:lnSpc>
                      </a:pPr>
                      <a:endParaRPr lang="en-US" sz="1800" dirty="0">
                        <a:effectLst/>
                      </a:endParaRPr>
                    </a:p>
                    <a:p>
                      <a:pPr algn="l">
                        <a:lnSpc>
                          <a:spcPts val="1300"/>
                        </a:lnSpc>
                      </a:pPr>
                      <a:r>
                        <a:rPr lang="en-US" sz="1800" dirty="0">
                          <a:effectLst/>
                        </a:rPr>
                        <a:t>Self-constructed 11-item scale</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l">
                        <a:lnSpc>
                          <a:spcPts val="1300"/>
                        </a:lnSpc>
                      </a:pPr>
                      <a:endParaRPr lang="en-US" sz="1800" dirty="0">
                        <a:effectLst/>
                      </a:endParaRPr>
                    </a:p>
                    <a:p>
                      <a:pPr algn="l">
                        <a:lnSpc>
                          <a:spcPts val="1300"/>
                        </a:lnSpc>
                      </a:pPr>
                      <a:r>
                        <a:rPr lang="en-US" sz="1800" dirty="0">
                          <a:effectLst/>
                        </a:rPr>
                        <a:t>Longitudinal; Self-report questionnaire</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l">
                        <a:lnSpc>
                          <a:spcPts val="1300"/>
                        </a:lnSpc>
                      </a:pPr>
                      <a:endParaRPr lang="en-US" sz="1800" dirty="0">
                        <a:effectLst/>
                      </a:endParaRPr>
                    </a:p>
                    <a:p>
                      <a:pPr algn="l">
                        <a:lnSpc>
                          <a:spcPts val="1300"/>
                        </a:lnSpc>
                      </a:pPr>
                      <a:r>
                        <a:rPr lang="en-US" sz="1800" dirty="0">
                          <a:effectLst/>
                        </a:rPr>
                        <a:t>Depression, anxiety, and Health Complaints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215340842"/>
                  </a:ext>
                </a:extLst>
              </a:tr>
              <a:tr h="878469">
                <a:tc>
                  <a:txBody>
                    <a:bodyPr/>
                    <a:lstStyle/>
                    <a:p>
                      <a:pPr algn="l">
                        <a:lnSpc>
                          <a:spcPts val="1300"/>
                        </a:lnSpc>
                      </a:pPr>
                      <a:endParaRPr lang="en-US" sz="1800" dirty="0">
                        <a:effectLst/>
                      </a:endParaRPr>
                    </a:p>
                    <a:p>
                      <a:pPr algn="l">
                        <a:lnSpc>
                          <a:spcPts val="1300"/>
                        </a:lnSpc>
                      </a:pPr>
                      <a:r>
                        <a:rPr lang="en-US" sz="1800" dirty="0">
                          <a:effectLst/>
                        </a:rPr>
                        <a:t>Schulz &amp; Schwarzer [15]</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l">
                        <a:lnSpc>
                          <a:spcPts val="1300"/>
                        </a:lnSpc>
                      </a:pPr>
                      <a:endParaRPr lang="en-US" sz="1800" dirty="0">
                        <a:effectLst/>
                      </a:endParaRPr>
                    </a:p>
                    <a:p>
                      <a:pPr algn="l">
                        <a:lnSpc>
                          <a:spcPts val="1300"/>
                        </a:lnSpc>
                      </a:pPr>
                      <a:r>
                        <a:rPr lang="en-US" sz="1800" dirty="0">
                          <a:effectLst/>
                        </a:rPr>
                        <a:t>Self-response: The Berlin Social Support Scales (BSSS)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l">
                        <a:lnSpc>
                          <a:spcPts val="1300"/>
                        </a:lnSpc>
                      </a:pPr>
                      <a:endParaRPr lang="en-US" sz="1800" dirty="0">
                        <a:effectLst/>
                      </a:endParaRPr>
                    </a:p>
                    <a:p>
                      <a:pPr algn="l">
                        <a:lnSpc>
                          <a:spcPts val="1300"/>
                        </a:lnSpc>
                      </a:pPr>
                      <a:r>
                        <a:rPr lang="en-US" sz="1800" dirty="0">
                          <a:effectLst/>
                        </a:rPr>
                        <a:t>Longitudinal; Self-report questionnaire</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l">
                        <a:lnSpc>
                          <a:spcPts val="1300"/>
                        </a:lnSpc>
                      </a:pPr>
                      <a:endParaRPr lang="en-US" sz="1800" dirty="0">
                        <a:effectLst/>
                      </a:endParaRPr>
                    </a:p>
                    <a:p>
                      <a:pPr algn="l">
                        <a:lnSpc>
                          <a:spcPts val="1300"/>
                        </a:lnSpc>
                      </a:pPr>
                      <a:r>
                        <a:rPr lang="en-US" sz="1800" dirty="0">
                          <a:effectLst/>
                        </a:rPr>
                        <a:t>Cancer</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959080912"/>
                  </a:ext>
                </a:extLst>
              </a:tr>
              <a:tr h="878469">
                <a:tc>
                  <a:txBody>
                    <a:bodyPr/>
                    <a:lstStyle/>
                    <a:p>
                      <a:pPr algn="l">
                        <a:lnSpc>
                          <a:spcPts val="1300"/>
                        </a:lnSpc>
                      </a:pPr>
                      <a:endParaRPr lang="en-US" sz="1800" dirty="0">
                        <a:effectLst/>
                      </a:endParaRPr>
                    </a:p>
                    <a:p>
                      <a:pPr algn="l">
                        <a:lnSpc>
                          <a:spcPts val="1300"/>
                        </a:lnSpc>
                      </a:pPr>
                      <a:r>
                        <a:rPr lang="en-US" sz="1800" dirty="0">
                          <a:effectLst/>
                        </a:rPr>
                        <a:t>Marian [16]</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l">
                        <a:lnSpc>
                          <a:spcPts val="1300"/>
                        </a:lnSpc>
                      </a:pPr>
                      <a:endParaRPr lang="en-US" sz="1800" dirty="0">
                        <a:effectLst/>
                      </a:endParaRPr>
                    </a:p>
                    <a:p>
                      <a:pPr algn="l">
                        <a:lnSpc>
                          <a:spcPts val="1300"/>
                        </a:lnSpc>
                      </a:pPr>
                      <a:r>
                        <a:rPr lang="en-US" sz="1800" dirty="0">
                          <a:effectLst/>
                        </a:rPr>
                        <a:t>Self-response: Multidimensional Scale of Perceived Social Support (MSPSS)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l">
                        <a:lnSpc>
                          <a:spcPts val="1300"/>
                        </a:lnSpc>
                      </a:pPr>
                      <a:endParaRPr lang="en-US" sz="1800" dirty="0">
                        <a:effectLst/>
                      </a:endParaRPr>
                    </a:p>
                    <a:p>
                      <a:pPr algn="l">
                        <a:lnSpc>
                          <a:spcPts val="1300"/>
                        </a:lnSpc>
                      </a:pPr>
                      <a:r>
                        <a:rPr lang="en-US" sz="1800" dirty="0">
                          <a:effectLst/>
                        </a:rPr>
                        <a:t>Cross-sectional; Self- report questionnaire; Factor analysis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l">
                        <a:lnSpc>
                          <a:spcPts val="1300"/>
                        </a:lnSpc>
                      </a:pPr>
                      <a:endParaRPr lang="en-US" sz="1800" dirty="0">
                        <a:effectLst/>
                      </a:endParaRPr>
                    </a:p>
                    <a:p>
                      <a:pPr algn="l">
                        <a:lnSpc>
                          <a:spcPts val="1300"/>
                        </a:lnSpc>
                      </a:pPr>
                      <a:r>
                        <a:rPr lang="en-US" sz="1800" dirty="0">
                          <a:effectLst/>
                        </a:rPr>
                        <a:t>General population</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219909528"/>
                  </a:ext>
                </a:extLst>
              </a:tr>
              <a:tr h="878469">
                <a:tc>
                  <a:txBody>
                    <a:bodyPr/>
                    <a:lstStyle/>
                    <a:p>
                      <a:pPr algn="l">
                        <a:lnSpc>
                          <a:spcPts val="1300"/>
                        </a:lnSpc>
                      </a:pPr>
                      <a:endParaRPr lang="en-US" sz="1800" dirty="0">
                        <a:effectLst/>
                      </a:endParaRPr>
                    </a:p>
                    <a:p>
                      <a:pPr algn="l">
                        <a:lnSpc>
                          <a:spcPts val="1300"/>
                        </a:lnSpc>
                      </a:pPr>
                      <a:r>
                        <a:rPr lang="en-US" sz="1800" dirty="0" err="1">
                          <a:effectLst/>
                        </a:rPr>
                        <a:t>Vollmann</a:t>
                      </a:r>
                      <a:r>
                        <a:rPr lang="en-US" sz="1800" dirty="0">
                          <a:effectLst/>
                        </a:rPr>
                        <a:t>, </a:t>
                      </a:r>
                      <a:r>
                        <a:rPr lang="en-US" sz="1800" dirty="0" err="1">
                          <a:effectLst/>
                        </a:rPr>
                        <a:t>Antoniw</a:t>
                      </a:r>
                      <a:r>
                        <a:rPr lang="en-US" sz="1800" dirty="0">
                          <a:effectLst/>
                        </a:rPr>
                        <a:t>, Hartung, &amp; Renner [17]</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l">
                        <a:lnSpc>
                          <a:spcPts val="1300"/>
                        </a:lnSpc>
                      </a:pPr>
                      <a:endParaRPr lang="en-US" sz="1800" dirty="0">
                        <a:effectLst/>
                      </a:endParaRPr>
                    </a:p>
                    <a:p>
                      <a:pPr algn="l">
                        <a:lnSpc>
                          <a:spcPts val="1300"/>
                        </a:lnSpc>
                      </a:pPr>
                      <a:r>
                        <a:rPr lang="en-US" sz="1800" dirty="0">
                          <a:effectLst/>
                        </a:rPr>
                        <a:t>Self-response: Perceived Stress Questionnaire (PSQ)</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l">
                        <a:lnSpc>
                          <a:spcPts val="1300"/>
                        </a:lnSpc>
                      </a:pPr>
                      <a:endParaRPr lang="en-US" sz="1800" dirty="0">
                        <a:effectLst/>
                      </a:endParaRPr>
                    </a:p>
                    <a:p>
                      <a:pPr algn="l">
                        <a:lnSpc>
                          <a:spcPts val="1300"/>
                        </a:lnSpc>
                      </a:pPr>
                      <a:r>
                        <a:rPr lang="en-US" sz="1800" dirty="0">
                          <a:effectLst/>
                        </a:rPr>
                        <a:t>Longitudinal; Self-report questionnaire</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l">
                        <a:lnSpc>
                          <a:spcPts val="1300"/>
                        </a:lnSpc>
                      </a:pPr>
                      <a:endParaRPr lang="en-US" sz="1800" dirty="0">
                        <a:effectLst/>
                      </a:endParaRPr>
                    </a:p>
                    <a:p>
                      <a:pPr algn="l">
                        <a:lnSpc>
                          <a:spcPts val="1300"/>
                        </a:lnSpc>
                      </a:pPr>
                      <a:r>
                        <a:rPr lang="en-US" sz="1800" dirty="0">
                          <a:effectLst/>
                        </a:rPr>
                        <a:t>Couples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500372808"/>
                  </a:ext>
                </a:extLst>
              </a:tr>
              <a:tr h="878469">
                <a:tc>
                  <a:txBody>
                    <a:bodyPr/>
                    <a:lstStyle/>
                    <a:p>
                      <a:pPr algn="l">
                        <a:lnSpc>
                          <a:spcPts val="1300"/>
                        </a:lnSpc>
                      </a:pPr>
                      <a:endParaRPr lang="en-US" sz="1800" dirty="0">
                        <a:effectLst/>
                      </a:endParaRPr>
                    </a:p>
                    <a:p>
                      <a:pPr algn="l">
                        <a:lnSpc>
                          <a:spcPts val="1300"/>
                        </a:lnSpc>
                      </a:pPr>
                      <a:r>
                        <a:rPr lang="en-US" sz="1800" dirty="0" err="1">
                          <a:effectLst/>
                        </a:rPr>
                        <a:t>Adriaansen</a:t>
                      </a:r>
                      <a:r>
                        <a:rPr lang="en-US" sz="1800" dirty="0">
                          <a:effectLst/>
                        </a:rPr>
                        <a:t>, van Leeuwen, Visser-</a:t>
                      </a:r>
                      <a:r>
                        <a:rPr lang="en-US" sz="1800" dirty="0" err="1">
                          <a:effectLst/>
                        </a:rPr>
                        <a:t>Meily</a:t>
                      </a:r>
                      <a:r>
                        <a:rPr lang="en-US" sz="1800" dirty="0">
                          <a:effectLst/>
                        </a:rPr>
                        <a:t>, van den Bos, &amp; Post [19]</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l">
                        <a:lnSpc>
                          <a:spcPts val="1300"/>
                        </a:lnSpc>
                      </a:pPr>
                      <a:endParaRPr lang="en-US" sz="1800" dirty="0">
                        <a:effectLst/>
                      </a:endParaRPr>
                    </a:p>
                    <a:p>
                      <a:pPr algn="l">
                        <a:lnSpc>
                          <a:spcPts val="1300"/>
                        </a:lnSpc>
                      </a:pPr>
                      <a:r>
                        <a:rPr lang="en-US" sz="1800" dirty="0">
                          <a:effectLst/>
                        </a:rPr>
                        <a:t>Self-response: Social Support List (SSL-12)</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tc>
                  <a:txBody>
                    <a:bodyPr/>
                    <a:lstStyle/>
                    <a:p>
                      <a:pPr algn="l">
                        <a:lnSpc>
                          <a:spcPts val="1300"/>
                        </a:lnSpc>
                      </a:pPr>
                      <a:endParaRPr lang="en-US" sz="1800" u="sng" dirty="0">
                        <a:solidFill>
                          <a:srgbClr val="0563C1"/>
                        </a:solidFill>
                        <a:effectLst/>
                        <a:hlinkClick r:id="rId2" tooltip="Learn more about Prospective cohort study from ScienceDirect's AI-generated Topic Pages">
                          <a:extLst>
                            <a:ext uri="{A12FA001-AC4F-418D-AE19-62706E023703}">
                              <ahyp:hlinkClr xmlns:ahyp="http://schemas.microsoft.com/office/drawing/2018/hyperlinkcolor" val="tx"/>
                            </a:ext>
                          </a:extLst>
                        </a:hlinkClick>
                      </a:endParaRPr>
                    </a:p>
                    <a:p>
                      <a:pPr algn="l">
                        <a:lnSpc>
                          <a:spcPts val="1300"/>
                        </a:lnSpc>
                      </a:pPr>
                      <a:r>
                        <a:rPr lang="en-US" sz="1800" kern="1200" dirty="0">
                          <a:solidFill>
                            <a:schemeClr val="dk1"/>
                          </a:solidFill>
                          <a:effectLst/>
                          <a:latin typeface="+mn-lt"/>
                          <a:ea typeface="+mn-ea"/>
                          <a:cs typeface="+mn-cs"/>
                        </a:rPr>
                        <a:t>Longitudinal; Self- report questionnaire</a:t>
                      </a:r>
                    </a:p>
                  </a:txBody>
                  <a:tcPr marL="68580" marR="68580" marT="0" marB="0"/>
                </a:tc>
                <a:tc>
                  <a:txBody>
                    <a:bodyPr/>
                    <a:lstStyle/>
                    <a:p>
                      <a:pPr algn="l">
                        <a:lnSpc>
                          <a:spcPts val="1300"/>
                        </a:lnSpc>
                      </a:pPr>
                      <a:endParaRPr lang="en-US" sz="1800" dirty="0">
                        <a:effectLst/>
                      </a:endParaRPr>
                    </a:p>
                    <a:p>
                      <a:pPr algn="l">
                        <a:lnSpc>
                          <a:spcPts val="1300"/>
                        </a:lnSpc>
                      </a:pPr>
                      <a:r>
                        <a:rPr lang="en-US" sz="1800" dirty="0">
                          <a:effectLst/>
                        </a:rPr>
                        <a:t>Patients with stroke and their spouses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850660470"/>
                  </a:ext>
                </a:extLst>
              </a:tr>
            </a:tbl>
          </a:graphicData>
        </a:graphic>
      </p:graphicFrame>
    </p:spTree>
    <p:extLst>
      <p:ext uri="{BB962C8B-B14F-4D97-AF65-F5344CB8AC3E}">
        <p14:creationId xmlns:p14="http://schemas.microsoft.com/office/powerpoint/2010/main" val="3053859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A0323B-309E-4279-B6B2-7E5429BB113B}"/>
              </a:ext>
            </a:extLst>
          </p:cNvPr>
          <p:cNvSpPr>
            <a:spLocks noGrp="1"/>
          </p:cNvSpPr>
          <p:nvPr>
            <p:ph idx="1"/>
          </p:nvPr>
        </p:nvSpPr>
        <p:spPr>
          <a:xfrm>
            <a:off x="838200" y="1099127"/>
            <a:ext cx="10515600" cy="5077836"/>
          </a:xfrm>
        </p:spPr>
        <p:txBody>
          <a:bodyPr/>
          <a:lstStyle/>
          <a:p>
            <a:r>
              <a:rPr lang="en-US" dirty="0" err="1">
                <a:solidFill>
                  <a:srgbClr val="000000"/>
                </a:solidFill>
                <a:effectLst/>
                <a:ea typeface="Times New Roman" panose="02020603050405020304" pitchFamily="18" charset="0"/>
                <a:cs typeface="Times New Roman" panose="02020603050405020304" pitchFamily="18" charset="0"/>
              </a:rPr>
              <a:t>Mekeres</a:t>
            </a:r>
            <a:r>
              <a:rPr lang="en-US" dirty="0">
                <a:solidFill>
                  <a:srgbClr val="000000"/>
                </a:solidFill>
                <a:effectLst/>
                <a:ea typeface="Times New Roman" panose="02020603050405020304" pitchFamily="18" charset="0"/>
                <a:cs typeface="Times New Roman" panose="02020603050405020304" pitchFamily="18" charset="0"/>
              </a:rPr>
              <a:t> et al. [10] showed that perceived social support was not associated with the internalization and appreciation of scar size by post-traumatic and post-surgical patients. Comparison of batches including patients having gone through surgical interventions versus groups suffering from posttraumatic conditions did not indicate differences in the perception of social support coming from family, friends and significant others due to the availability and allocation of psychological resources. </a:t>
            </a:r>
          </a:p>
          <a:p>
            <a:endParaRPr lang="en-US" sz="1600" dirty="0">
              <a:solidFill>
                <a:srgbClr val="000000"/>
              </a:solidFill>
              <a:effectLst/>
              <a:ea typeface="Times New Roman" panose="02020603050405020304" pitchFamily="18" charset="0"/>
              <a:cs typeface="Times New Roman" panose="02020603050405020304" pitchFamily="18" charset="0"/>
            </a:endParaRPr>
          </a:p>
          <a:p>
            <a:r>
              <a:rPr lang="en-US" sz="2600" dirty="0">
                <a:solidFill>
                  <a:srgbClr val="000000"/>
                </a:solidFill>
                <a:effectLst/>
                <a:ea typeface="Times New Roman" panose="02020603050405020304" pitchFamily="18" charset="0"/>
                <a:cs typeface="Times New Roman" panose="02020603050405020304" pitchFamily="18" charset="0"/>
              </a:rPr>
              <a:t>In a study focusing on Slovak teenagers, </a:t>
            </a:r>
            <a:r>
              <a:rPr lang="en-US" sz="2600" dirty="0" err="1">
                <a:solidFill>
                  <a:srgbClr val="000000"/>
                </a:solidFill>
                <a:effectLst/>
                <a:ea typeface="Times New Roman" panose="02020603050405020304" pitchFamily="18" charset="0"/>
                <a:cs typeface="Times New Roman" panose="02020603050405020304" pitchFamily="18" charset="0"/>
              </a:rPr>
              <a:t>Lichner</a:t>
            </a:r>
            <a:r>
              <a:rPr lang="en-US" sz="2600" dirty="0">
                <a:solidFill>
                  <a:srgbClr val="000000"/>
                </a:solidFill>
                <a:effectLst/>
                <a:ea typeface="Times New Roman" panose="02020603050405020304" pitchFamily="18" charset="0"/>
                <a:cs typeface="Times New Roman" panose="02020603050405020304" pitchFamily="18" charset="0"/>
              </a:rPr>
              <a:t> et al. [9] showed that loneliness could be multifactorial in nature; negative correlations were registered with the perception of significant others. </a:t>
            </a:r>
          </a:p>
          <a:p>
            <a:endParaRPr lang="en-US" dirty="0"/>
          </a:p>
        </p:txBody>
      </p:sp>
    </p:spTree>
    <p:extLst>
      <p:ext uri="{BB962C8B-B14F-4D97-AF65-F5344CB8AC3E}">
        <p14:creationId xmlns:p14="http://schemas.microsoft.com/office/powerpoint/2010/main" val="12987430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93B3243-379D-4964-A15B-10495EB8ADBC}"/>
              </a:ext>
            </a:extLst>
          </p:cNvPr>
          <p:cNvSpPr txBox="1"/>
          <p:nvPr/>
        </p:nvSpPr>
        <p:spPr>
          <a:xfrm>
            <a:off x="1191490" y="363328"/>
            <a:ext cx="10039929" cy="355482"/>
          </a:xfrm>
          <a:prstGeom prst="rect">
            <a:avLst/>
          </a:prstGeom>
          <a:noFill/>
        </p:spPr>
        <p:txBody>
          <a:bodyPr wrap="square">
            <a:spAutoFit/>
          </a:bodyPr>
          <a:lstStyle/>
          <a:p>
            <a:pPr>
              <a:lnSpc>
                <a:spcPct val="95000"/>
              </a:lnSpc>
            </a:pPr>
            <a:r>
              <a:rPr lang="en-US" sz="1800" dirty="0">
                <a:solidFill>
                  <a:srgbClr val="000000"/>
                </a:solidFill>
                <a:effectLst/>
                <a:latin typeface="Palatino Linotype" panose="02040502050505030304" pitchFamily="18" charset="0"/>
                <a:ea typeface="Times New Roman" panose="02020603050405020304" pitchFamily="18" charset="0"/>
                <a:cs typeface="Times New Roman" panose="02020603050405020304" pitchFamily="18" charset="0"/>
              </a:rPr>
              <a:t>European measurements of social support, the stressors studied, and their effects</a:t>
            </a:r>
          </a:p>
        </p:txBody>
      </p:sp>
      <p:graphicFrame>
        <p:nvGraphicFramePr>
          <p:cNvPr id="5" name="Table 4">
            <a:extLst>
              <a:ext uri="{FF2B5EF4-FFF2-40B4-BE49-F238E27FC236}">
                <a16:creationId xmlns:a16="http://schemas.microsoft.com/office/drawing/2014/main" id="{EC02CAB5-27CB-4F20-A722-3FC0899055AB}"/>
              </a:ext>
            </a:extLst>
          </p:cNvPr>
          <p:cNvGraphicFramePr>
            <a:graphicFrameLocks noGrp="1"/>
          </p:cNvGraphicFramePr>
          <p:nvPr>
            <p:extLst>
              <p:ext uri="{D42A27DB-BD31-4B8C-83A1-F6EECF244321}">
                <p14:modId xmlns:p14="http://schemas.microsoft.com/office/powerpoint/2010/main" val="4147918133"/>
              </p:ext>
            </p:extLst>
          </p:nvPr>
        </p:nvGraphicFramePr>
        <p:xfrm>
          <a:off x="1288471" y="1288473"/>
          <a:ext cx="9264074" cy="5230126"/>
        </p:xfrm>
        <a:graphic>
          <a:graphicData uri="http://schemas.openxmlformats.org/drawingml/2006/table">
            <a:tbl>
              <a:tblPr firstRow="1" firstCol="1" bandRow="1">
                <a:tableStyleId>{5C22544A-7EE6-4342-B048-85BDC9FD1C3A}</a:tableStyleId>
              </a:tblPr>
              <a:tblGrid>
                <a:gridCol w="2182788">
                  <a:extLst>
                    <a:ext uri="{9D8B030D-6E8A-4147-A177-3AD203B41FA5}">
                      <a16:colId xmlns:a16="http://schemas.microsoft.com/office/drawing/2014/main" val="36213861"/>
                    </a:ext>
                  </a:extLst>
                </a:gridCol>
                <a:gridCol w="2343744">
                  <a:extLst>
                    <a:ext uri="{9D8B030D-6E8A-4147-A177-3AD203B41FA5}">
                      <a16:colId xmlns:a16="http://schemas.microsoft.com/office/drawing/2014/main" val="2001858423"/>
                    </a:ext>
                  </a:extLst>
                </a:gridCol>
                <a:gridCol w="2530051">
                  <a:extLst>
                    <a:ext uri="{9D8B030D-6E8A-4147-A177-3AD203B41FA5}">
                      <a16:colId xmlns:a16="http://schemas.microsoft.com/office/drawing/2014/main" val="1969888536"/>
                    </a:ext>
                  </a:extLst>
                </a:gridCol>
                <a:gridCol w="2207491">
                  <a:extLst>
                    <a:ext uri="{9D8B030D-6E8A-4147-A177-3AD203B41FA5}">
                      <a16:colId xmlns:a16="http://schemas.microsoft.com/office/drawing/2014/main" val="2820202448"/>
                    </a:ext>
                  </a:extLst>
                </a:gridCol>
              </a:tblGrid>
              <a:tr h="1126076">
                <a:tc>
                  <a:txBody>
                    <a:bodyPr/>
                    <a:lstStyle/>
                    <a:p>
                      <a:pPr algn="l">
                        <a:lnSpc>
                          <a:spcPts val="1300"/>
                        </a:lnSpc>
                      </a:pPr>
                      <a:endParaRPr lang="en-US" sz="1800" dirty="0">
                        <a:effectLst/>
                      </a:endParaRPr>
                    </a:p>
                    <a:p>
                      <a:pPr algn="l">
                        <a:lnSpc>
                          <a:spcPts val="1300"/>
                        </a:lnSpc>
                      </a:pPr>
                      <a:r>
                        <a:rPr lang="en-US" sz="1800" dirty="0" err="1">
                          <a:effectLst/>
                        </a:rPr>
                        <a:t>Melchiorre</a:t>
                      </a:r>
                      <a:r>
                        <a:rPr lang="en-US" sz="1800" dirty="0">
                          <a:effectLst/>
                        </a:rPr>
                        <a:t>, </a:t>
                      </a:r>
                      <a:r>
                        <a:rPr lang="en-US" sz="1800" dirty="0" err="1">
                          <a:effectLst/>
                        </a:rPr>
                        <a:t>Chiatti</a:t>
                      </a:r>
                      <a:r>
                        <a:rPr lang="en-US" sz="1800" dirty="0">
                          <a:effectLst/>
                        </a:rPr>
                        <a:t>, </a:t>
                      </a:r>
                      <a:r>
                        <a:rPr lang="en-US" sz="1800" dirty="0" err="1">
                          <a:effectLst/>
                        </a:rPr>
                        <a:t>Lamura</a:t>
                      </a:r>
                      <a:r>
                        <a:rPr lang="en-US" sz="1800" dirty="0">
                          <a:effectLst/>
                        </a:rPr>
                        <a:t>, Torres-Gonzales, </a:t>
                      </a:r>
                      <a:r>
                        <a:rPr lang="en-US" sz="1800" dirty="0" err="1">
                          <a:effectLst/>
                        </a:rPr>
                        <a:t>Stankunas</a:t>
                      </a:r>
                      <a:r>
                        <a:rPr lang="en-US" sz="1800" dirty="0">
                          <a:effectLst/>
                        </a:rPr>
                        <a:t>, </a:t>
                      </a:r>
                      <a:r>
                        <a:rPr lang="en-US" sz="1800" dirty="0" err="1">
                          <a:effectLst/>
                        </a:rPr>
                        <a:t>Lindert</a:t>
                      </a:r>
                      <a:r>
                        <a:rPr lang="en-US" sz="1800" dirty="0">
                          <a:effectLst/>
                        </a:rPr>
                        <a:t> et al. [18]</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tc>
                  <a:txBody>
                    <a:bodyPr/>
                    <a:lstStyle/>
                    <a:p>
                      <a:pPr algn="l">
                        <a:lnSpc>
                          <a:spcPts val="1300"/>
                        </a:lnSpc>
                      </a:pPr>
                      <a:endParaRPr lang="en-US" sz="1800" dirty="0">
                        <a:effectLst/>
                      </a:endParaRPr>
                    </a:p>
                    <a:p>
                      <a:pPr algn="l">
                        <a:lnSpc>
                          <a:spcPts val="1300"/>
                        </a:lnSpc>
                      </a:pPr>
                      <a:r>
                        <a:rPr lang="en-US" sz="1800" dirty="0">
                          <a:effectLst/>
                        </a:rPr>
                        <a:t>Interviews / self-response: Multidimensional Scale of Perceived Social Support (MSPSS)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tc>
                  <a:txBody>
                    <a:bodyPr/>
                    <a:lstStyle/>
                    <a:p>
                      <a:pPr algn="l">
                        <a:lnSpc>
                          <a:spcPts val="1300"/>
                        </a:lnSpc>
                      </a:pPr>
                      <a:endParaRPr lang="en-US" sz="1800" dirty="0">
                        <a:effectLst/>
                      </a:endParaRPr>
                    </a:p>
                    <a:p>
                      <a:pPr algn="l">
                        <a:lnSpc>
                          <a:spcPts val="1300"/>
                        </a:lnSpc>
                      </a:pPr>
                      <a:r>
                        <a:rPr lang="en-US" sz="1800" dirty="0">
                          <a:effectLst/>
                        </a:rPr>
                        <a:t>Cross-sectional; Self- report questionnaire; interviews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tc>
                  <a:txBody>
                    <a:bodyPr/>
                    <a:lstStyle/>
                    <a:p>
                      <a:pPr algn="l">
                        <a:lnSpc>
                          <a:spcPts val="1300"/>
                        </a:lnSpc>
                      </a:pPr>
                      <a:endParaRPr lang="en-US" sz="1800" dirty="0">
                        <a:effectLst/>
                      </a:endParaRPr>
                    </a:p>
                    <a:p>
                      <a:pPr algn="l">
                        <a:lnSpc>
                          <a:spcPts val="1300"/>
                        </a:lnSpc>
                      </a:pPr>
                      <a:r>
                        <a:rPr lang="en-US" sz="1800" dirty="0">
                          <a:effectLst/>
                        </a:rPr>
                        <a:t>Old age</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extLst>
                  <a:ext uri="{0D108BD9-81ED-4DB2-BD59-A6C34878D82A}">
                    <a16:rowId xmlns:a16="http://schemas.microsoft.com/office/drawing/2014/main" val="1115647578"/>
                  </a:ext>
                </a:extLst>
              </a:tr>
              <a:tr h="802259">
                <a:tc>
                  <a:txBody>
                    <a:bodyPr/>
                    <a:lstStyle/>
                    <a:p>
                      <a:pPr algn="l">
                        <a:lnSpc>
                          <a:spcPts val="1300"/>
                        </a:lnSpc>
                      </a:pPr>
                      <a:endParaRPr lang="en-US" sz="1800" dirty="0">
                        <a:effectLst/>
                      </a:endParaRPr>
                    </a:p>
                    <a:p>
                      <a:pPr algn="l">
                        <a:lnSpc>
                          <a:spcPts val="1300"/>
                        </a:lnSpc>
                      </a:pPr>
                      <a:r>
                        <a:rPr lang="en-US" sz="1800" dirty="0">
                          <a:effectLst/>
                        </a:rPr>
                        <a:t>Marian, Barth, &amp; </a:t>
                      </a:r>
                      <a:r>
                        <a:rPr lang="en-US" sz="1800" dirty="0" err="1">
                          <a:effectLst/>
                        </a:rPr>
                        <a:t>Oprea</a:t>
                      </a:r>
                      <a:r>
                        <a:rPr lang="en-US" sz="1800" dirty="0">
                          <a:effectLst/>
                        </a:rPr>
                        <a:t> [21]</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tc>
                  <a:txBody>
                    <a:bodyPr/>
                    <a:lstStyle/>
                    <a:p>
                      <a:pPr algn="l">
                        <a:lnSpc>
                          <a:spcPts val="1300"/>
                        </a:lnSpc>
                      </a:pPr>
                      <a:endParaRPr lang="en-US" sz="1800" dirty="0">
                        <a:effectLst/>
                      </a:endParaRPr>
                    </a:p>
                    <a:p>
                      <a:pPr algn="l">
                        <a:lnSpc>
                          <a:spcPts val="1300"/>
                        </a:lnSpc>
                      </a:pPr>
                      <a:r>
                        <a:rPr lang="en-US" sz="1800" dirty="0">
                          <a:effectLst/>
                        </a:rPr>
                        <a:t>Self-response: Multidimensional Scale of Perceived Social Support (MSPSS)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tc>
                  <a:txBody>
                    <a:bodyPr/>
                    <a:lstStyle/>
                    <a:p>
                      <a:pPr algn="l">
                        <a:lnSpc>
                          <a:spcPts val="1300"/>
                        </a:lnSpc>
                      </a:pPr>
                      <a:endParaRPr lang="en-US" sz="1800" dirty="0">
                        <a:effectLst/>
                      </a:endParaRPr>
                    </a:p>
                    <a:p>
                      <a:pPr algn="l">
                        <a:lnSpc>
                          <a:spcPts val="1300"/>
                        </a:lnSpc>
                      </a:pPr>
                      <a:r>
                        <a:rPr lang="en-US" sz="1800" dirty="0">
                          <a:effectLst/>
                        </a:rPr>
                        <a:t>Cross-sectional; Self- report questionnaire; Path analysis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tc>
                  <a:txBody>
                    <a:bodyPr/>
                    <a:lstStyle/>
                    <a:p>
                      <a:pPr algn="l">
                        <a:lnSpc>
                          <a:spcPts val="1300"/>
                        </a:lnSpc>
                      </a:pPr>
                      <a:endParaRPr lang="en-US" sz="1800" dirty="0">
                        <a:effectLst/>
                      </a:endParaRPr>
                    </a:p>
                    <a:p>
                      <a:pPr algn="l">
                        <a:lnSpc>
                          <a:spcPts val="1300"/>
                        </a:lnSpc>
                      </a:pPr>
                      <a:r>
                        <a:rPr lang="en-US" sz="1800" dirty="0">
                          <a:effectLst/>
                        </a:rPr>
                        <a:t>Employees / organizations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extLst>
                  <a:ext uri="{0D108BD9-81ED-4DB2-BD59-A6C34878D82A}">
                    <a16:rowId xmlns:a16="http://schemas.microsoft.com/office/drawing/2014/main" val="774293396"/>
                  </a:ext>
                </a:extLst>
              </a:tr>
              <a:tr h="1126076">
                <a:tc>
                  <a:txBody>
                    <a:bodyPr/>
                    <a:lstStyle/>
                    <a:p>
                      <a:pPr algn="l">
                        <a:lnSpc>
                          <a:spcPts val="1300"/>
                        </a:lnSpc>
                      </a:pPr>
                      <a:endParaRPr lang="en-US" sz="1800" dirty="0">
                        <a:effectLst/>
                      </a:endParaRPr>
                    </a:p>
                    <a:p>
                      <a:pPr algn="l">
                        <a:lnSpc>
                          <a:spcPts val="1300"/>
                        </a:lnSpc>
                      </a:pPr>
                      <a:r>
                        <a:rPr lang="en-US" sz="1800" dirty="0" err="1">
                          <a:effectLst/>
                        </a:rPr>
                        <a:t>Alexe</a:t>
                      </a:r>
                      <a:r>
                        <a:rPr lang="en-US" sz="1800" dirty="0">
                          <a:effectLst/>
                        </a:rPr>
                        <a:t>, </a:t>
                      </a:r>
                      <a:r>
                        <a:rPr lang="en-US" sz="1800" dirty="0" err="1">
                          <a:effectLst/>
                        </a:rPr>
                        <a:t>Sandovici</a:t>
                      </a:r>
                      <a:r>
                        <a:rPr lang="en-US" sz="1800" dirty="0">
                          <a:effectLst/>
                        </a:rPr>
                        <a:t>, </a:t>
                      </a:r>
                      <a:r>
                        <a:rPr lang="en-US" sz="1800" dirty="0" err="1">
                          <a:effectLst/>
                        </a:rPr>
                        <a:t>Robu</a:t>
                      </a:r>
                      <a:r>
                        <a:rPr lang="en-US" sz="1800" dirty="0">
                          <a:effectLst/>
                        </a:rPr>
                        <a:t>, </a:t>
                      </a:r>
                      <a:r>
                        <a:rPr lang="en-US" sz="1800" dirty="0" err="1">
                          <a:effectLst/>
                        </a:rPr>
                        <a:t>Burgueño</a:t>
                      </a:r>
                      <a:r>
                        <a:rPr lang="en-US" sz="1800" dirty="0">
                          <a:effectLst/>
                        </a:rPr>
                        <a:t>, </a:t>
                      </a:r>
                      <a:r>
                        <a:rPr lang="en-US" sz="1800" dirty="0" err="1">
                          <a:effectLst/>
                        </a:rPr>
                        <a:t>Tohănean</a:t>
                      </a:r>
                      <a:r>
                        <a:rPr lang="en-US" sz="1800" dirty="0">
                          <a:effectLst/>
                        </a:rPr>
                        <a:t>, </a:t>
                      </a:r>
                      <a:r>
                        <a:rPr lang="en-US" sz="1800" dirty="0" err="1">
                          <a:effectLst/>
                        </a:rPr>
                        <a:t>Larion</a:t>
                      </a:r>
                      <a:r>
                        <a:rPr lang="en-US" sz="1800" dirty="0">
                          <a:effectLst/>
                        </a:rPr>
                        <a:t>, &amp; </a:t>
                      </a:r>
                      <a:r>
                        <a:rPr lang="en-US" sz="1800" dirty="0" err="1">
                          <a:effectLst/>
                        </a:rPr>
                        <a:t>Alexe</a:t>
                      </a:r>
                      <a:r>
                        <a:rPr lang="en-US" sz="1800" dirty="0">
                          <a:effectLst/>
                        </a:rPr>
                        <a:t> [20]</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tc>
                  <a:txBody>
                    <a:bodyPr/>
                    <a:lstStyle/>
                    <a:p>
                      <a:pPr algn="l">
                        <a:lnSpc>
                          <a:spcPts val="1300"/>
                        </a:lnSpc>
                      </a:pPr>
                      <a:endParaRPr lang="en-US" sz="1800" dirty="0">
                        <a:effectLst/>
                      </a:endParaRPr>
                    </a:p>
                    <a:p>
                      <a:pPr algn="l">
                        <a:lnSpc>
                          <a:spcPts val="1300"/>
                        </a:lnSpc>
                      </a:pPr>
                      <a:r>
                        <a:rPr lang="en-US" sz="1800" dirty="0">
                          <a:effectLst/>
                        </a:rPr>
                        <a:t>Self-response: Multidimensional Scale of Perceived Social Support (MSPSS)</a:t>
                      </a:r>
                    </a:p>
                    <a:p>
                      <a:pPr algn="l">
                        <a:lnSpc>
                          <a:spcPts val="1300"/>
                        </a:lnSpc>
                      </a:pP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tc>
                  <a:txBody>
                    <a:bodyPr/>
                    <a:lstStyle/>
                    <a:p>
                      <a:pPr algn="l">
                        <a:lnSpc>
                          <a:spcPts val="1300"/>
                        </a:lnSpc>
                      </a:pPr>
                      <a:endParaRPr lang="en-US" sz="1800" dirty="0">
                        <a:effectLst/>
                      </a:endParaRPr>
                    </a:p>
                    <a:p>
                      <a:pPr algn="l">
                        <a:lnSpc>
                          <a:spcPts val="1300"/>
                        </a:lnSpc>
                      </a:pPr>
                      <a:r>
                        <a:rPr lang="en-US" sz="1800" dirty="0">
                          <a:effectLst/>
                        </a:rPr>
                        <a:t>Cross-sectional; Self- report questionnaire; confirmatory factor analysis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tc>
                  <a:txBody>
                    <a:bodyPr/>
                    <a:lstStyle/>
                    <a:p>
                      <a:pPr algn="l">
                        <a:lnSpc>
                          <a:spcPts val="1300"/>
                        </a:lnSpc>
                      </a:pPr>
                      <a:endParaRPr lang="en-US" sz="1800" dirty="0">
                        <a:effectLst/>
                      </a:endParaRPr>
                    </a:p>
                    <a:p>
                      <a:pPr algn="l">
                        <a:lnSpc>
                          <a:spcPts val="1300"/>
                        </a:lnSpc>
                      </a:pPr>
                      <a:r>
                        <a:rPr lang="en-US" sz="1800" dirty="0">
                          <a:effectLst/>
                        </a:rPr>
                        <a:t>Athletes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extLst>
                  <a:ext uri="{0D108BD9-81ED-4DB2-BD59-A6C34878D82A}">
                    <a16:rowId xmlns:a16="http://schemas.microsoft.com/office/drawing/2014/main" val="494932003"/>
                  </a:ext>
                </a:extLst>
              </a:tr>
              <a:tr h="802259">
                <a:tc>
                  <a:txBody>
                    <a:bodyPr/>
                    <a:lstStyle/>
                    <a:p>
                      <a:pPr algn="l">
                        <a:lnSpc>
                          <a:spcPts val="1300"/>
                        </a:lnSpc>
                      </a:pPr>
                      <a:endParaRPr lang="en-US" sz="1800" dirty="0">
                        <a:effectLst/>
                      </a:endParaRPr>
                    </a:p>
                    <a:p>
                      <a:pPr algn="l">
                        <a:lnSpc>
                          <a:spcPts val="1300"/>
                        </a:lnSpc>
                      </a:pPr>
                      <a:r>
                        <a:rPr lang="en-US" sz="1800" dirty="0" err="1">
                          <a:effectLst/>
                        </a:rPr>
                        <a:t>Lichner</a:t>
                      </a:r>
                      <a:r>
                        <a:rPr lang="en-US" sz="1800" dirty="0">
                          <a:effectLst/>
                        </a:rPr>
                        <a:t>, </a:t>
                      </a:r>
                      <a:r>
                        <a:rPr lang="en-US" sz="1800" dirty="0" err="1">
                          <a:effectLst/>
                        </a:rPr>
                        <a:t>Žiaková</a:t>
                      </a:r>
                      <a:r>
                        <a:rPr lang="en-US" sz="1800" dirty="0">
                          <a:effectLst/>
                        </a:rPr>
                        <a:t>, &amp; </a:t>
                      </a:r>
                      <a:r>
                        <a:rPr lang="en-US" sz="1800" dirty="0" err="1">
                          <a:effectLst/>
                        </a:rPr>
                        <a:t>Ditommaso</a:t>
                      </a:r>
                      <a:r>
                        <a:rPr lang="en-US" sz="1800" dirty="0">
                          <a:effectLst/>
                        </a:rPr>
                        <a:t> [23]</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tc>
                  <a:txBody>
                    <a:bodyPr/>
                    <a:lstStyle/>
                    <a:p>
                      <a:pPr algn="l">
                        <a:lnSpc>
                          <a:spcPts val="1300"/>
                        </a:lnSpc>
                      </a:pPr>
                      <a:endParaRPr lang="en-US" sz="1800" dirty="0">
                        <a:effectLst/>
                      </a:endParaRPr>
                    </a:p>
                    <a:p>
                      <a:pPr algn="l">
                        <a:lnSpc>
                          <a:spcPts val="1300"/>
                        </a:lnSpc>
                      </a:pPr>
                      <a:r>
                        <a:rPr lang="en-US" sz="1800" dirty="0">
                          <a:effectLst/>
                        </a:rPr>
                        <a:t>Self-response: Multidimensional Scale of Perceived Social Support (MSPSS)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tc>
                  <a:txBody>
                    <a:bodyPr/>
                    <a:lstStyle/>
                    <a:p>
                      <a:pPr algn="l">
                        <a:lnSpc>
                          <a:spcPts val="1300"/>
                        </a:lnSpc>
                      </a:pPr>
                      <a:endParaRPr lang="en-US" sz="1800" dirty="0">
                        <a:effectLst/>
                      </a:endParaRPr>
                    </a:p>
                    <a:p>
                      <a:pPr algn="l">
                        <a:lnSpc>
                          <a:spcPts val="1300"/>
                        </a:lnSpc>
                      </a:pPr>
                      <a:r>
                        <a:rPr lang="en-US" sz="1800" dirty="0">
                          <a:effectLst/>
                        </a:rPr>
                        <a:t>Cross-sectional; Self- report questionnaire</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tc>
                  <a:txBody>
                    <a:bodyPr/>
                    <a:lstStyle/>
                    <a:p>
                      <a:pPr algn="l">
                        <a:lnSpc>
                          <a:spcPts val="1300"/>
                        </a:lnSpc>
                      </a:pPr>
                      <a:endParaRPr lang="en-US" sz="1800" dirty="0">
                        <a:effectLst/>
                      </a:endParaRPr>
                    </a:p>
                    <a:p>
                      <a:pPr algn="l">
                        <a:lnSpc>
                          <a:spcPts val="1300"/>
                        </a:lnSpc>
                      </a:pPr>
                      <a:r>
                        <a:rPr lang="en-US" sz="1800" dirty="0">
                          <a:effectLst/>
                        </a:rPr>
                        <a:t>Adolescents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extLst>
                  <a:ext uri="{0D108BD9-81ED-4DB2-BD59-A6C34878D82A}">
                    <a16:rowId xmlns:a16="http://schemas.microsoft.com/office/drawing/2014/main" val="1666335533"/>
                  </a:ext>
                </a:extLst>
              </a:tr>
              <a:tr h="1287984">
                <a:tc>
                  <a:txBody>
                    <a:bodyPr/>
                    <a:lstStyle/>
                    <a:p>
                      <a:pPr algn="l">
                        <a:lnSpc>
                          <a:spcPts val="1300"/>
                        </a:lnSpc>
                      </a:pPr>
                      <a:endParaRPr lang="en-US" sz="1800" dirty="0">
                        <a:effectLst/>
                      </a:endParaRPr>
                    </a:p>
                    <a:p>
                      <a:pPr algn="l">
                        <a:lnSpc>
                          <a:spcPts val="1300"/>
                        </a:lnSpc>
                      </a:pPr>
                      <a:r>
                        <a:rPr lang="en-US" sz="1800" dirty="0" err="1">
                          <a:effectLst/>
                        </a:rPr>
                        <a:t>Mekeres</a:t>
                      </a:r>
                      <a:r>
                        <a:rPr lang="en-US" sz="1800" dirty="0">
                          <a:effectLst/>
                        </a:rPr>
                        <a:t>, </a:t>
                      </a:r>
                      <a:r>
                        <a:rPr lang="en-US" sz="1800" dirty="0" err="1">
                          <a:effectLst/>
                        </a:rPr>
                        <a:t>Voiţă-Mekereş</a:t>
                      </a:r>
                      <a:r>
                        <a:rPr lang="en-US" sz="1800" dirty="0">
                          <a:effectLst/>
                        </a:rPr>
                        <a:t>, </a:t>
                      </a:r>
                      <a:r>
                        <a:rPr lang="en-US" sz="1800" dirty="0" err="1">
                          <a:effectLst/>
                        </a:rPr>
                        <a:t>Tudoran</a:t>
                      </a:r>
                      <a:r>
                        <a:rPr lang="en-US" sz="1800" dirty="0">
                          <a:effectLst/>
                        </a:rPr>
                        <a:t>, </a:t>
                      </a:r>
                      <a:r>
                        <a:rPr lang="en-US" sz="1800" dirty="0" err="1">
                          <a:effectLst/>
                        </a:rPr>
                        <a:t>Buhaş</a:t>
                      </a:r>
                      <a:r>
                        <a:rPr lang="en-US" sz="1800" dirty="0">
                          <a:effectLst/>
                        </a:rPr>
                        <a:t>, </a:t>
                      </a:r>
                      <a:r>
                        <a:rPr lang="en-US" sz="1800" dirty="0" err="1">
                          <a:effectLst/>
                        </a:rPr>
                        <a:t>Tudoran</a:t>
                      </a:r>
                      <a:r>
                        <a:rPr lang="en-US" sz="1800" dirty="0">
                          <a:effectLst/>
                        </a:rPr>
                        <a:t>, </a:t>
                      </a:r>
                      <a:r>
                        <a:rPr lang="en-US" sz="1800" dirty="0" err="1">
                          <a:effectLst/>
                        </a:rPr>
                        <a:t>Racoviţă</a:t>
                      </a:r>
                      <a:r>
                        <a:rPr lang="en-US" sz="1800" dirty="0">
                          <a:effectLst/>
                        </a:rPr>
                        <a:t>, </a:t>
                      </a:r>
                      <a:r>
                        <a:rPr lang="en-US" sz="1800" dirty="0" err="1">
                          <a:effectLst/>
                        </a:rPr>
                        <a:t>Voiţă</a:t>
                      </a:r>
                      <a:r>
                        <a:rPr lang="en-US" sz="1800" dirty="0">
                          <a:effectLst/>
                        </a:rPr>
                        <a:t>, Pop, &amp; Marian [22]</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tc>
                  <a:txBody>
                    <a:bodyPr/>
                    <a:lstStyle/>
                    <a:p>
                      <a:pPr algn="l">
                        <a:lnSpc>
                          <a:spcPts val="1300"/>
                        </a:lnSpc>
                      </a:pPr>
                      <a:endParaRPr lang="en-US" sz="1800" dirty="0">
                        <a:effectLst/>
                      </a:endParaRPr>
                    </a:p>
                    <a:p>
                      <a:pPr algn="l">
                        <a:lnSpc>
                          <a:spcPts val="1300"/>
                        </a:lnSpc>
                      </a:pPr>
                      <a:r>
                        <a:rPr lang="en-US" sz="1800" dirty="0">
                          <a:effectLst/>
                        </a:rPr>
                        <a:t>Self-response: Multidimensional Scale of Perceived Social Support (MSPSS)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tc>
                  <a:txBody>
                    <a:bodyPr/>
                    <a:lstStyle/>
                    <a:p>
                      <a:pPr algn="l">
                        <a:lnSpc>
                          <a:spcPts val="1300"/>
                        </a:lnSpc>
                      </a:pPr>
                      <a:endParaRPr lang="en-US" sz="1800" dirty="0">
                        <a:effectLst/>
                      </a:endParaRPr>
                    </a:p>
                    <a:p>
                      <a:pPr algn="l">
                        <a:lnSpc>
                          <a:spcPts val="1300"/>
                        </a:lnSpc>
                      </a:pPr>
                      <a:r>
                        <a:rPr lang="en-US" sz="1800" dirty="0">
                          <a:effectLst/>
                        </a:rPr>
                        <a:t>Cross-sectional; Self- report questionnaire; confirmatory factor analysis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tc>
                  <a:txBody>
                    <a:bodyPr/>
                    <a:lstStyle/>
                    <a:p>
                      <a:pPr algn="l">
                        <a:lnSpc>
                          <a:spcPts val="1300"/>
                        </a:lnSpc>
                      </a:pPr>
                      <a:endParaRPr lang="en-US" sz="1800" dirty="0">
                        <a:effectLst/>
                      </a:endParaRPr>
                    </a:p>
                    <a:p>
                      <a:pPr algn="l">
                        <a:lnSpc>
                          <a:spcPts val="1300"/>
                        </a:lnSpc>
                      </a:pPr>
                      <a:r>
                        <a:rPr lang="en-US" sz="1800" dirty="0">
                          <a:effectLst/>
                        </a:rPr>
                        <a:t>Post-traumatic scars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56884" marR="56884" marT="0" marB="0"/>
                </a:tc>
                <a:extLst>
                  <a:ext uri="{0D108BD9-81ED-4DB2-BD59-A6C34878D82A}">
                    <a16:rowId xmlns:a16="http://schemas.microsoft.com/office/drawing/2014/main" val="4009386928"/>
                  </a:ext>
                </a:extLst>
              </a:tr>
            </a:tbl>
          </a:graphicData>
        </a:graphic>
      </p:graphicFrame>
      <p:graphicFrame>
        <p:nvGraphicFramePr>
          <p:cNvPr id="6" name="Table 5">
            <a:extLst>
              <a:ext uri="{FF2B5EF4-FFF2-40B4-BE49-F238E27FC236}">
                <a16:creationId xmlns:a16="http://schemas.microsoft.com/office/drawing/2014/main" id="{373A4399-5F4E-49FF-8160-184204ADF503}"/>
              </a:ext>
            </a:extLst>
          </p:cNvPr>
          <p:cNvGraphicFramePr>
            <a:graphicFrameLocks noGrp="1"/>
          </p:cNvGraphicFramePr>
          <p:nvPr>
            <p:extLst>
              <p:ext uri="{D42A27DB-BD31-4B8C-83A1-F6EECF244321}">
                <p14:modId xmlns:p14="http://schemas.microsoft.com/office/powerpoint/2010/main" val="3274168566"/>
              </p:ext>
            </p:extLst>
          </p:nvPr>
        </p:nvGraphicFramePr>
        <p:xfrm>
          <a:off x="1274617" y="859437"/>
          <a:ext cx="9291783" cy="429036"/>
        </p:xfrm>
        <a:graphic>
          <a:graphicData uri="http://schemas.openxmlformats.org/drawingml/2006/table">
            <a:tbl>
              <a:tblPr firstRow="1" firstCol="1" bandRow="1">
                <a:tableStyleId>{5C22544A-7EE6-4342-B048-85BDC9FD1C3A}</a:tableStyleId>
              </a:tblPr>
              <a:tblGrid>
                <a:gridCol w="2182446">
                  <a:extLst>
                    <a:ext uri="{9D8B030D-6E8A-4147-A177-3AD203B41FA5}">
                      <a16:colId xmlns:a16="http://schemas.microsoft.com/office/drawing/2014/main" val="4096858444"/>
                    </a:ext>
                  </a:extLst>
                </a:gridCol>
                <a:gridCol w="2334137">
                  <a:extLst>
                    <a:ext uri="{9D8B030D-6E8A-4147-A177-3AD203B41FA5}">
                      <a16:colId xmlns:a16="http://schemas.microsoft.com/office/drawing/2014/main" val="3370019214"/>
                    </a:ext>
                  </a:extLst>
                </a:gridCol>
                <a:gridCol w="2555289">
                  <a:extLst>
                    <a:ext uri="{9D8B030D-6E8A-4147-A177-3AD203B41FA5}">
                      <a16:colId xmlns:a16="http://schemas.microsoft.com/office/drawing/2014/main" val="3517405477"/>
                    </a:ext>
                  </a:extLst>
                </a:gridCol>
                <a:gridCol w="2219911">
                  <a:extLst>
                    <a:ext uri="{9D8B030D-6E8A-4147-A177-3AD203B41FA5}">
                      <a16:colId xmlns:a16="http://schemas.microsoft.com/office/drawing/2014/main" val="3193100154"/>
                    </a:ext>
                  </a:extLst>
                </a:gridCol>
              </a:tblGrid>
              <a:tr h="429036">
                <a:tc>
                  <a:txBody>
                    <a:bodyPr/>
                    <a:lstStyle/>
                    <a:p>
                      <a:pPr algn="ctr">
                        <a:lnSpc>
                          <a:spcPts val="1300"/>
                        </a:lnSpc>
                      </a:pPr>
                      <a:r>
                        <a:rPr lang="en-US" sz="1800" dirty="0">
                          <a:effectLst/>
                        </a:rPr>
                        <a:t>Study</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ts val="1300"/>
                        </a:lnSpc>
                      </a:pPr>
                      <a:r>
                        <a:rPr lang="en-US" sz="1800">
                          <a:effectLst/>
                        </a:rPr>
                        <a:t>Social Support Measures</a:t>
                      </a:r>
                      <a:endParaRPr lang="en-US" sz="18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ts val="1300"/>
                        </a:lnSpc>
                      </a:pPr>
                      <a:r>
                        <a:rPr lang="en-US" sz="1800" dirty="0">
                          <a:effectLst/>
                        </a:rPr>
                        <a:t>Method</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ts val="1300"/>
                        </a:lnSpc>
                      </a:pPr>
                      <a:r>
                        <a:rPr lang="en-US" sz="1800" dirty="0">
                          <a:effectLst/>
                        </a:rPr>
                        <a:t>Stress/Strain/Distress</a:t>
                      </a:r>
                      <a:endPar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302794294"/>
                  </a:ext>
                </a:extLst>
              </a:tr>
            </a:tbl>
          </a:graphicData>
        </a:graphic>
      </p:graphicFrame>
    </p:spTree>
    <p:extLst>
      <p:ext uri="{BB962C8B-B14F-4D97-AF65-F5344CB8AC3E}">
        <p14:creationId xmlns:p14="http://schemas.microsoft.com/office/powerpoint/2010/main" val="12690802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159F80-D5B5-453D-93FB-9A98C37A1576}"/>
              </a:ext>
            </a:extLst>
          </p:cNvPr>
          <p:cNvSpPr>
            <a:spLocks noGrp="1"/>
          </p:cNvSpPr>
          <p:nvPr>
            <p:ph idx="1"/>
          </p:nvPr>
        </p:nvSpPr>
        <p:spPr>
          <a:xfrm>
            <a:off x="838200" y="794327"/>
            <a:ext cx="10515600" cy="5382636"/>
          </a:xfrm>
        </p:spPr>
        <p:txBody>
          <a:bodyPr/>
          <a:lstStyle/>
          <a:p>
            <a:endParaRPr lang="en-US" dirty="0">
              <a:solidFill>
                <a:srgbClr val="000000"/>
              </a:solidFill>
              <a:effectLst/>
              <a:ea typeface="SimSun" panose="02010600030101010101" pitchFamily="2" charset="-122"/>
              <a:cs typeface="Times New Roman" panose="02020603050405020304" pitchFamily="18" charset="0"/>
            </a:endParaRPr>
          </a:p>
          <a:p>
            <a:r>
              <a:rPr lang="en-US" dirty="0">
                <a:solidFill>
                  <a:srgbClr val="000000"/>
                </a:solidFill>
                <a:effectLst/>
                <a:ea typeface="SimSun" panose="02010600030101010101" pitchFamily="2" charset="-122"/>
                <a:cs typeface="Times New Roman" panose="02020603050405020304" pitchFamily="18" charset="0"/>
              </a:rPr>
              <a:t>A better understanding of these circumstances in the communities of the European Union is essential in relation to decisions aimed at improving cohesion policies.</a:t>
            </a:r>
          </a:p>
          <a:p>
            <a:endParaRPr lang="en-US" sz="1800" dirty="0">
              <a:solidFill>
                <a:srgbClr val="000000"/>
              </a:solidFill>
              <a:latin typeface="Palatino Linotype" panose="02040502050505030304" pitchFamily="18" charset="0"/>
              <a:ea typeface="SimSun" panose="02010600030101010101" pitchFamily="2" charset="-122"/>
              <a:cs typeface="Times New Roman" panose="02020603050405020304" pitchFamily="18" charset="0"/>
            </a:endParaRPr>
          </a:p>
          <a:p>
            <a:endParaRPr lang="en-US" sz="1800" dirty="0">
              <a:solidFill>
                <a:srgbClr val="000000"/>
              </a:solidFill>
              <a:latin typeface="Palatino Linotype" panose="02040502050505030304" pitchFamily="18" charset="0"/>
              <a:ea typeface="SimSun" panose="02010600030101010101" pitchFamily="2" charset="-122"/>
              <a:cs typeface="Times New Roman" panose="02020603050405020304" pitchFamily="18" charset="0"/>
            </a:endParaRPr>
          </a:p>
          <a:p>
            <a:r>
              <a:rPr lang="en-US" dirty="0">
                <a:solidFill>
                  <a:srgbClr val="000000"/>
                </a:solidFill>
                <a:ea typeface="SimSun" panose="02010600030101010101" pitchFamily="2" charset="-122"/>
                <a:cs typeface="Times New Roman" panose="02020603050405020304" pitchFamily="18" charset="0"/>
              </a:rPr>
              <a:t>As regards the collective perception of EU citizens, the appreciation of the European social space as a social structure that determines and encourages the support from others in the context of life events might be an advantage. </a:t>
            </a:r>
          </a:p>
        </p:txBody>
      </p:sp>
    </p:spTree>
    <p:extLst>
      <p:ext uri="{BB962C8B-B14F-4D97-AF65-F5344CB8AC3E}">
        <p14:creationId xmlns:p14="http://schemas.microsoft.com/office/powerpoint/2010/main" val="33130672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42801-2CB2-4196-85D3-09172D146D2F}"/>
              </a:ext>
            </a:extLst>
          </p:cNvPr>
          <p:cNvSpPr>
            <a:spLocks noGrp="1"/>
          </p:cNvSpPr>
          <p:nvPr>
            <p:ph type="title"/>
          </p:nvPr>
        </p:nvSpPr>
        <p:spPr>
          <a:xfrm>
            <a:off x="838200" y="143452"/>
            <a:ext cx="10515600" cy="1325563"/>
          </a:xfrm>
        </p:spPr>
        <p:txBody>
          <a:bodyPr>
            <a:normAutofit/>
          </a:bodyPr>
          <a:lstStyle/>
          <a:p>
            <a:r>
              <a:rPr lang="en-US" sz="3600" b="1" dirty="0">
                <a:latin typeface="+mn-lt"/>
              </a:rPr>
              <a:t>References</a:t>
            </a:r>
            <a:endParaRPr lang="en-US" sz="3600" dirty="0">
              <a:latin typeface="+mn-lt"/>
            </a:endParaRPr>
          </a:p>
        </p:txBody>
      </p:sp>
      <p:sp>
        <p:nvSpPr>
          <p:cNvPr id="3" name="Content Placeholder 2">
            <a:extLst>
              <a:ext uri="{FF2B5EF4-FFF2-40B4-BE49-F238E27FC236}">
                <a16:creationId xmlns:a16="http://schemas.microsoft.com/office/drawing/2014/main" id="{7D17E746-A5DD-4B3E-9785-E65F9AC77948}"/>
              </a:ext>
            </a:extLst>
          </p:cNvPr>
          <p:cNvSpPr>
            <a:spLocks noGrp="1"/>
          </p:cNvSpPr>
          <p:nvPr>
            <p:ph idx="1"/>
          </p:nvPr>
        </p:nvSpPr>
        <p:spPr>
          <a:xfrm>
            <a:off x="838200" y="1154546"/>
            <a:ext cx="10515600" cy="5338330"/>
          </a:xfrm>
        </p:spPr>
        <p:txBody>
          <a:bodyPr>
            <a:normAutofit fontScale="92500" lnSpcReduction="20000"/>
          </a:bodyPr>
          <a:lstStyle/>
          <a:p>
            <a:pPr marL="0" indent="0">
              <a:buNone/>
            </a:pPr>
            <a:r>
              <a:rPr lang="en-US" sz="2600" dirty="0">
                <a:effectLst/>
                <a:ea typeface="Times New Roman" panose="02020603050405020304" pitchFamily="18" charset="0"/>
              </a:rPr>
              <a:t>1. Knoll, N., &amp; Schwarzer, R. (2002). Gender and age differences in social support: A study of East German refugees. In G. Weidner, M. S. Kopp, &amp; M. </a:t>
            </a:r>
            <a:r>
              <a:rPr lang="en-US" sz="2600" dirty="0" err="1">
                <a:effectLst/>
                <a:ea typeface="Times New Roman" panose="02020603050405020304" pitchFamily="18" charset="0"/>
              </a:rPr>
              <a:t>Kristenson</a:t>
            </a:r>
            <a:r>
              <a:rPr lang="en-US" sz="2600" dirty="0">
                <a:effectLst/>
                <a:ea typeface="Times New Roman" panose="02020603050405020304" pitchFamily="18" charset="0"/>
              </a:rPr>
              <a:t> (Eds.), </a:t>
            </a:r>
            <a:r>
              <a:rPr lang="en-US" sz="2600" i="1" dirty="0">
                <a:effectLst/>
                <a:ea typeface="Times New Roman" panose="02020603050405020304" pitchFamily="18" charset="0"/>
              </a:rPr>
              <a:t>Heart disease: Environment, stress, and gender. NATO Science Series, Series I: Life and </a:t>
            </a:r>
            <a:r>
              <a:rPr lang="en-US" sz="2600" i="1" dirty="0" err="1">
                <a:effectLst/>
                <a:ea typeface="Times New Roman" panose="02020603050405020304" pitchFamily="18" charset="0"/>
              </a:rPr>
              <a:t>Behavioural</a:t>
            </a:r>
            <a:r>
              <a:rPr lang="en-US" sz="2600" i="1" dirty="0">
                <a:effectLst/>
                <a:ea typeface="Times New Roman" panose="02020603050405020304" pitchFamily="18" charset="0"/>
              </a:rPr>
              <a:t> Sciences, </a:t>
            </a:r>
            <a:r>
              <a:rPr lang="en-US" sz="2600" dirty="0">
                <a:effectLst/>
                <a:ea typeface="Times New Roman" panose="02020603050405020304" pitchFamily="18" charset="0"/>
              </a:rPr>
              <a:t>Vol. 327 (pp. 198-210). Amsterdam: IOS Press.</a:t>
            </a:r>
          </a:p>
          <a:p>
            <a:pPr marL="0" indent="0">
              <a:buNone/>
            </a:pPr>
            <a:r>
              <a:rPr lang="en-US" sz="2600" dirty="0">
                <a:effectLst/>
                <a:ea typeface="Times New Roman" panose="02020603050405020304" pitchFamily="18" charset="0"/>
              </a:rPr>
              <a:t>2. Schulz, U., &amp; Schwarzer, R. (2004). Long-term effects of spousal support on coping with cancer after surgery. </a:t>
            </a:r>
            <a:r>
              <a:rPr lang="en-US" sz="2600" i="1" dirty="0">
                <a:effectLst/>
                <a:ea typeface="Times New Roman" panose="02020603050405020304" pitchFamily="18" charset="0"/>
              </a:rPr>
              <a:t>Journal of Social and Clinical Psychology, 23</a:t>
            </a:r>
            <a:r>
              <a:rPr lang="en-US" sz="2600" dirty="0">
                <a:effectLst/>
                <a:ea typeface="Times New Roman" panose="02020603050405020304" pitchFamily="18" charset="0"/>
              </a:rPr>
              <a:t>(5), 716-732.</a:t>
            </a:r>
          </a:p>
          <a:p>
            <a:pPr marL="0" indent="0">
              <a:buNone/>
            </a:pPr>
            <a:r>
              <a:rPr lang="en-US" sz="2600" dirty="0">
                <a:solidFill>
                  <a:srgbClr val="222222"/>
                </a:solidFill>
                <a:effectLst/>
                <a:ea typeface="Times New Roman" panose="02020603050405020304" pitchFamily="18" charset="0"/>
              </a:rPr>
              <a:t>3. Marian, M. I., Barth, K. M., &amp; </a:t>
            </a:r>
            <a:r>
              <a:rPr lang="en-US" sz="2600" dirty="0" err="1">
                <a:solidFill>
                  <a:srgbClr val="222222"/>
                </a:solidFill>
                <a:effectLst/>
                <a:ea typeface="Times New Roman" panose="02020603050405020304" pitchFamily="18" charset="0"/>
              </a:rPr>
              <a:t>Oprea</a:t>
            </a:r>
            <a:r>
              <a:rPr lang="en-US" sz="2600" dirty="0">
                <a:solidFill>
                  <a:srgbClr val="222222"/>
                </a:solidFill>
                <a:effectLst/>
                <a:ea typeface="Times New Roman" panose="02020603050405020304" pitchFamily="18" charset="0"/>
              </a:rPr>
              <a:t>, M. I. (2021). Responses to offense at work and the impact of hierarchical status: the fault of the leader, causal attributions, and social support during the CoViD-19 pandemic crisis. </a:t>
            </a:r>
            <a:r>
              <a:rPr lang="en-US" sz="2600" i="1" dirty="0">
                <a:solidFill>
                  <a:srgbClr val="222222"/>
                </a:solidFill>
                <a:effectLst/>
                <a:ea typeface="Times New Roman" panose="02020603050405020304" pitchFamily="18" charset="0"/>
              </a:rPr>
              <a:t>Frontiers in psychology</a:t>
            </a:r>
            <a:r>
              <a:rPr lang="en-US" sz="2600" dirty="0">
                <a:solidFill>
                  <a:srgbClr val="222222"/>
                </a:solidFill>
                <a:effectLst/>
                <a:ea typeface="Times New Roman" panose="02020603050405020304" pitchFamily="18" charset="0"/>
              </a:rPr>
              <a:t>, </a:t>
            </a:r>
            <a:r>
              <a:rPr lang="en-US" sz="2600" i="1" dirty="0">
                <a:solidFill>
                  <a:srgbClr val="222222"/>
                </a:solidFill>
                <a:effectLst/>
                <a:ea typeface="Times New Roman" panose="02020603050405020304" pitchFamily="18" charset="0"/>
              </a:rPr>
              <a:t>12</a:t>
            </a:r>
            <a:r>
              <a:rPr lang="en-US" sz="2600" dirty="0">
                <a:solidFill>
                  <a:srgbClr val="222222"/>
                </a:solidFill>
                <a:effectLst/>
                <a:ea typeface="Times New Roman" panose="02020603050405020304" pitchFamily="18" charset="0"/>
              </a:rPr>
              <a:t>.</a:t>
            </a:r>
          </a:p>
          <a:p>
            <a:pPr marL="0" indent="0">
              <a:buNone/>
            </a:pPr>
            <a:r>
              <a:rPr lang="en-US" sz="2600" dirty="0">
                <a:solidFill>
                  <a:srgbClr val="222222"/>
                </a:solidFill>
                <a:ea typeface="Times New Roman" panose="02020603050405020304" pitchFamily="18" charset="0"/>
              </a:rPr>
              <a:t>4. </a:t>
            </a:r>
            <a:r>
              <a:rPr lang="en-US" sz="2600" dirty="0" err="1">
                <a:solidFill>
                  <a:srgbClr val="222222"/>
                </a:solidFill>
                <a:effectLst/>
                <a:ea typeface="Times New Roman" panose="02020603050405020304" pitchFamily="18" charset="0"/>
              </a:rPr>
              <a:t>Vollmann</a:t>
            </a:r>
            <a:r>
              <a:rPr lang="en-US" sz="2600" dirty="0">
                <a:solidFill>
                  <a:srgbClr val="222222"/>
                </a:solidFill>
                <a:effectLst/>
                <a:ea typeface="Times New Roman" panose="02020603050405020304" pitchFamily="18" charset="0"/>
              </a:rPr>
              <a:t>, M., </a:t>
            </a:r>
            <a:r>
              <a:rPr lang="en-US" sz="2600" dirty="0" err="1">
                <a:solidFill>
                  <a:srgbClr val="222222"/>
                </a:solidFill>
                <a:effectLst/>
                <a:ea typeface="Times New Roman" panose="02020603050405020304" pitchFamily="18" charset="0"/>
              </a:rPr>
              <a:t>Antoniw</a:t>
            </a:r>
            <a:r>
              <a:rPr lang="en-US" sz="2600" dirty="0">
                <a:solidFill>
                  <a:srgbClr val="222222"/>
                </a:solidFill>
                <a:effectLst/>
                <a:ea typeface="Times New Roman" panose="02020603050405020304" pitchFamily="18" charset="0"/>
              </a:rPr>
              <a:t>, K., Hartung, F. M., &amp; Renner, B. (2011). Social support as mediator of the stress buffering effect of optimism: The importance of differentiating the recipients’ and providers’ perspective. </a:t>
            </a:r>
            <a:r>
              <a:rPr lang="en-US" sz="2600" i="1" dirty="0">
                <a:solidFill>
                  <a:srgbClr val="222222"/>
                </a:solidFill>
                <a:effectLst/>
                <a:ea typeface="Times New Roman" panose="02020603050405020304" pitchFamily="18" charset="0"/>
              </a:rPr>
              <a:t>European Journal of Personality</a:t>
            </a:r>
            <a:r>
              <a:rPr lang="en-US" sz="2600" dirty="0">
                <a:solidFill>
                  <a:srgbClr val="222222"/>
                </a:solidFill>
                <a:effectLst/>
                <a:ea typeface="Times New Roman" panose="02020603050405020304" pitchFamily="18" charset="0"/>
              </a:rPr>
              <a:t>, </a:t>
            </a:r>
            <a:r>
              <a:rPr lang="en-US" sz="2600" i="1" dirty="0">
                <a:solidFill>
                  <a:srgbClr val="222222"/>
                </a:solidFill>
                <a:effectLst/>
                <a:ea typeface="Times New Roman" panose="02020603050405020304" pitchFamily="18" charset="0"/>
              </a:rPr>
              <a:t>25</a:t>
            </a:r>
            <a:r>
              <a:rPr lang="en-US" sz="2600" dirty="0">
                <a:solidFill>
                  <a:srgbClr val="222222"/>
                </a:solidFill>
                <a:effectLst/>
                <a:ea typeface="Times New Roman" panose="02020603050405020304" pitchFamily="18" charset="0"/>
              </a:rPr>
              <a:t>(2), 146-154.</a:t>
            </a:r>
          </a:p>
          <a:p>
            <a:pPr marL="0" indent="0">
              <a:buNone/>
            </a:pPr>
            <a:r>
              <a:rPr lang="en-US" sz="2600" dirty="0">
                <a:effectLst/>
                <a:ea typeface="Times New Roman" panose="02020603050405020304" pitchFamily="18" charset="0"/>
              </a:rPr>
              <a:t>5. </a:t>
            </a:r>
            <a:r>
              <a:rPr lang="en-US" sz="2600" dirty="0" err="1">
                <a:solidFill>
                  <a:srgbClr val="222222"/>
                </a:solidFill>
                <a:effectLst/>
                <a:ea typeface="Times New Roman" panose="02020603050405020304" pitchFamily="18" charset="0"/>
              </a:rPr>
              <a:t>Adriaansen</a:t>
            </a:r>
            <a:r>
              <a:rPr lang="en-US" sz="2600" dirty="0">
                <a:solidFill>
                  <a:srgbClr val="222222"/>
                </a:solidFill>
                <a:effectLst/>
                <a:ea typeface="Times New Roman" panose="02020603050405020304" pitchFamily="18" charset="0"/>
              </a:rPr>
              <a:t>, J. J., van Leeuwen, C. M., Visser-</a:t>
            </a:r>
            <a:r>
              <a:rPr lang="en-US" sz="2600" dirty="0" err="1">
                <a:solidFill>
                  <a:srgbClr val="222222"/>
                </a:solidFill>
                <a:effectLst/>
                <a:ea typeface="Times New Roman" panose="02020603050405020304" pitchFamily="18" charset="0"/>
              </a:rPr>
              <a:t>Meily</a:t>
            </a:r>
            <a:r>
              <a:rPr lang="en-US" sz="2600" dirty="0">
                <a:solidFill>
                  <a:srgbClr val="222222"/>
                </a:solidFill>
                <a:effectLst/>
                <a:ea typeface="Times New Roman" panose="02020603050405020304" pitchFamily="18" charset="0"/>
              </a:rPr>
              <a:t>, J. M., van den Bos, G. A., &amp; Post, M. W. (2011). Course of social support and relationships between social support and life satisfaction in spouses of patients with stroke in the chronic phase. </a:t>
            </a:r>
            <a:r>
              <a:rPr lang="en-US" sz="2600" i="1" dirty="0">
                <a:solidFill>
                  <a:srgbClr val="222222"/>
                </a:solidFill>
                <a:effectLst/>
                <a:ea typeface="Times New Roman" panose="02020603050405020304" pitchFamily="18" charset="0"/>
              </a:rPr>
              <a:t>Patient Education and Counseling</a:t>
            </a:r>
            <a:r>
              <a:rPr lang="en-US" sz="2600" dirty="0">
                <a:solidFill>
                  <a:srgbClr val="222222"/>
                </a:solidFill>
                <a:effectLst/>
                <a:ea typeface="Times New Roman" panose="02020603050405020304" pitchFamily="18" charset="0"/>
              </a:rPr>
              <a:t>, </a:t>
            </a:r>
            <a:r>
              <a:rPr lang="en-US" sz="2600" i="1" dirty="0">
                <a:solidFill>
                  <a:srgbClr val="222222"/>
                </a:solidFill>
                <a:effectLst/>
                <a:ea typeface="Times New Roman" panose="02020603050405020304" pitchFamily="18" charset="0"/>
              </a:rPr>
              <a:t>85</a:t>
            </a:r>
            <a:r>
              <a:rPr lang="en-US" sz="2600" dirty="0">
                <a:solidFill>
                  <a:srgbClr val="222222"/>
                </a:solidFill>
                <a:effectLst/>
                <a:ea typeface="Times New Roman" panose="02020603050405020304" pitchFamily="18" charset="0"/>
              </a:rPr>
              <a:t>(2), e48-e52.</a:t>
            </a:r>
            <a:endParaRPr lang="en-US" sz="2600" dirty="0">
              <a:effectLst/>
              <a:ea typeface="Times New Roman" panose="02020603050405020304" pitchFamily="18" charset="0"/>
            </a:endParaRPr>
          </a:p>
          <a:p>
            <a:pPr marL="0" indent="0">
              <a:buNone/>
            </a:pP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3691458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EEF3B0-B035-43EC-BAD3-4CF01FA676FA}"/>
              </a:ext>
            </a:extLst>
          </p:cNvPr>
          <p:cNvSpPr>
            <a:spLocks noGrp="1"/>
          </p:cNvSpPr>
          <p:nvPr>
            <p:ph idx="1"/>
          </p:nvPr>
        </p:nvSpPr>
        <p:spPr>
          <a:xfrm>
            <a:off x="838200" y="840509"/>
            <a:ext cx="10515600" cy="5477164"/>
          </a:xfrm>
        </p:spPr>
        <p:txBody>
          <a:bodyPr>
            <a:normAutofit/>
          </a:bodyPr>
          <a:lstStyle/>
          <a:p>
            <a:pPr marL="0" indent="0">
              <a:buNone/>
            </a:pPr>
            <a:r>
              <a:rPr lang="en-US" sz="2600" dirty="0">
                <a:solidFill>
                  <a:srgbClr val="202020"/>
                </a:solidFill>
                <a:effectLst/>
                <a:ea typeface="Times New Roman" panose="02020603050405020304" pitchFamily="18" charset="0"/>
              </a:rPr>
              <a:t>6. </a:t>
            </a:r>
            <a:r>
              <a:rPr lang="en-US" sz="2600" dirty="0" err="1">
                <a:solidFill>
                  <a:srgbClr val="202020"/>
                </a:solidFill>
                <a:effectLst/>
                <a:ea typeface="Times New Roman" panose="02020603050405020304" pitchFamily="18" charset="0"/>
              </a:rPr>
              <a:t>Melchiorre</a:t>
            </a:r>
            <a:r>
              <a:rPr lang="en-US" sz="2600" dirty="0">
                <a:solidFill>
                  <a:srgbClr val="202020"/>
                </a:solidFill>
                <a:effectLst/>
                <a:ea typeface="Times New Roman" panose="02020603050405020304" pitchFamily="18" charset="0"/>
              </a:rPr>
              <a:t> MG, </a:t>
            </a:r>
            <a:r>
              <a:rPr lang="en-US" sz="2600" dirty="0" err="1">
                <a:solidFill>
                  <a:srgbClr val="202020"/>
                </a:solidFill>
                <a:effectLst/>
                <a:ea typeface="Times New Roman" panose="02020603050405020304" pitchFamily="18" charset="0"/>
              </a:rPr>
              <a:t>Chiatti</a:t>
            </a:r>
            <a:r>
              <a:rPr lang="en-US" sz="2600" dirty="0">
                <a:solidFill>
                  <a:srgbClr val="202020"/>
                </a:solidFill>
                <a:effectLst/>
                <a:ea typeface="Times New Roman" panose="02020603050405020304" pitchFamily="18" charset="0"/>
              </a:rPr>
              <a:t> C, </a:t>
            </a:r>
            <a:r>
              <a:rPr lang="en-US" sz="2600" dirty="0" err="1">
                <a:solidFill>
                  <a:srgbClr val="202020"/>
                </a:solidFill>
                <a:effectLst/>
                <a:ea typeface="Times New Roman" panose="02020603050405020304" pitchFamily="18" charset="0"/>
              </a:rPr>
              <a:t>Lamura</a:t>
            </a:r>
            <a:r>
              <a:rPr lang="en-US" sz="2600" dirty="0">
                <a:solidFill>
                  <a:srgbClr val="202020"/>
                </a:solidFill>
                <a:effectLst/>
                <a:ea typeface="Times New Roman" panose="02020603050405020304" pitchFamily="18" charset="0"/>
              </a:rPr>
              <a:t> G, Torres-Gonzales F, </a:t>
            </a:r>
            <a:r>
              <a:rPr lang="en-US" sz="2600" dirty="0" err="1">
                <a:solidFill>
                  <a:srgbClr val="202020"/>
                </a:solidFill>
                <a:effectLst/>
                <a:ea typeface="Times New Roman" panose="02020603050405020304" pitchFamily="18" charset="0"/>
              </a:rPr>
              <a:t>Stankunas</a:t>
            </a:r>
            <a:r>
              <a:rPr lang="en-US" sz="2600" dirty="0">
                <a:solidFill>
                  <a:srgbClr val="202020"/>
                </a:solidFill>
                <a:effectLst/>
                <a:ea typeface="Times New Roman" panose="02020603050405020304" pitchFamily="18" charset="0"/>
              </a:rPr>
              <a:t> M, </a:t>
            </a:r>
            <a:r>
              <a:rPr lang="en-US" sz="2600" dirty="0" err="1">
                <a:solidFill>
                  <a:srgbClr val="202020"/>
                </a:solidFill>
                <a:effectLst/>
                <a:ea typeface="Times New Roman" panose="02020603050405020304" pitchFamily="18" charset="0"/>
              </a:rPr>
              <a:t>Lindert</a:t>
            </a:r>
            <a:r>
              <a:rPr lang="en-US" sz="2600" dirty="0">
                <a:solidFill>
                  <a:srgbClr val="202020"/>
                </a:solidFill>
                <a:effectLst/>
                <a:ea typeface="Times New Roman" panose="02020603050405020304" pitchFamily="18" charset="0"/>
              </a:rPr>
              <a:t> J, et al. (2013) Social Support, Socio-Economic Status, Health and Abuse among Older People in Seven European Countries. </a:t>
            </a:r>
            <a:r>
              <a:rPr lang="en-US" sz="2600" i="1" dirty="0" err="1">
                <a:solidFill>
                  <a:srgbClr val="202020"/>
                </a:solidFill>
                <a:effectLst/>
                <a:ea typeface="Times New Roman" panose="02020603050405020304" pitchFamily="18" charset="0"/>
              </a:rPr>
              <a:t>PLoS</a:t>
            </a:r>
            <a:r>
              <a:rPr lang="en-US" sz="2600" i="1" dirty="0">
                <a:solidFill>
                  <a:srgbClr val="202020"/>
                </a:solidFill>
                <a:effectLst/>
                <a:ea typeface="Times New Roman" panose="02020603050405020304" pitchFamily="18" charset="0"/>
              </a:rPr>
              <a:t> ONE </a:t>
            </a:r>
            <a:r>
              <a:rPr lang="en-US" sz="2600" dirty="0">
                <a:solidFill>
                  <a:srgbClr val="202020"/>
                </a:solidFill>
                <a:effectLst/>
                <a:ea typeface="Times New Roman" panose="02020603050405020304" pitchFamily="18" charset="0"/>
              </a:rPr>
              <a:t>8(1): e54856.https://doi.org/10.1371/journal.pone.0054856</a:t>
            </a:r>
          </a:p>
          <a:p>
            <a:pPr marL="0" indent="0">
              <a:buNone/>
            </a:pPr>
            <a:r>
              <a:rPr lang="en-US" sz="2600" dirty="0">
                <a:solidFill>
                  <a:srgbClr val="222222"/>
                </a:solidFill>
                <a:effectLst/>
                <a:ea typeface="Times New Roman" panose="02020603050405020304" pitchFamily="18" charset="0"/>
              </a:rPr>
              <a:t>7. Marian, M. I., Barth, K. M., &amp; </a:t>
            </a:r>
            <a:r>
              <a:rPr lang="en-US" sz="2600" dirty="0" err="1">
                <a:solidFill>
                  <a:srgbClr val="222222"/>
                </a:solidFill>
                <a:effectLst/>
                <a:ea typeface="Times New Roman" panose="02020603050405020304" pitchFamily="18" charset="0"/>
              </a:rPr>
              <a:t>Oprea</a:t>
            </a:r>
            <a:r>
              <a:rPr lang="en-US" sz="2600" dirty="0">
                <a:solidFill>
                  <a:srgbClr val="222222"/>
                </a:solidFill>
                <a:effectLst/>
                <a:ea typeface="Times New Roman" panose="02020603050405020304" pitchFamily="18" charset="0"/>
              </a:rPr>
              <a:t>, M. I. (2021). Responses to offense at work and the impact of hierarchical status: the fault of the leader, causal attributions, and social support during the CoViD-19 pandemic crisis. </a:t>
            </a:r>
            <a:r>
              <a:rPr lang="en-US" sz="2600" i="1" dirty="0">
                <a:solidFill>
                  <a:srgbClr val="222222"/>
                </a:solidFill>
                <a:effectLst/>
                <a:ea typeface="Times New Roman" panose="02020603050405020304" pitchFamily="18" charset="0"/>
              </a:rPr>
              <a:t>Frontiers in psychology</a:t>
            </a:r>
            <a:r>
              <a:rPr lang="en-US" sz="2600" dirty="0">
                <a:solidFill>
                  <a:srgbClr val="222222"/>
                </a:solidFill>
                <a:effectLst/>
                <a:ea typeface="Times New Roman" panose="02020603050405020304" pitchFamily="18" charset="0"/>
              </a:rPr>
              <a:t>, </a:t>
            </a:r>
            <a:r>
              <a:rPr lang="en-US" sz="2600" i="1" dirty="0">
                <a:solidFill>
                  <a:srgbClr val="222222"/>
                </a:solidFill>
                <a:effectLst/>
                <a:ea typeface="Times New Roman" panose="02020603050405020304" pitchFamily="18" charset="0"/>
              </a:rPr>
              <a:t>12</a:t>
            </a:r>
            <a:r>
              <a:rPr lang="en-US" sz="2600" dirty="0">
                <a:solidFill>
                  <a:srgbClr val="222222"/>
                </a:solidFill>
                <a:effectLst/>
                <a:ea typeface="Times New Roman" panose="02020603050405020304" pitchFamily="18" charset="0"/>
              </a:rPr>
              <a:t>.</a:t>
            </a:r>
            <a:endParaRPr lang="en-US" sz="2600" dirty="0">
              <a:effectLst/>
              <a:ea typeface="Times New Roman" panose="02020603050405020304" pitchFamily="18" charset="0"/>
            </a:endParaRPr>
          </a:p>
          <a:p>
            <a:pPr marL="0" indent="0">
              <a:buNone/>
            </a:pPr>
            <a:r>
              <a:rPr lang="en-US" sz="2600" dirty="0">
                <a:solidFill>
                  <a:srgbClr val="222222"/>
                </a:solidFill>
                <a:effectLst/>
                <a:ea typeface="Times New Roman" panose="02020603050405020304" pitchFamily="18" charset="0"/>
              </a:rPr>
              <a:t>8. </a:t>
            </a:r>
            <a:r>
              <a:rPr lang="en-US" sz="2600" dirty="0" err="1">
                <a:solidFill>
                  <a:srgbClr val="222222"/>
                </a:solidFill>
                <a:effectLst/>
                <a:ea typeface="Times New Roman" panose="02020603050405020304" pitchFamily="18" charset="0"/>
              </a:rPr>
              <a:t>Alexe</a:t>
            </a:r>
            <a:r>
              <a:rPr lang="en-US" sz="2600" dirty="0">
                <a:solidFill>
                  <a:srgbClr val="222222"/>
                </a:solidFill>
                <a:effectLst/>
                <a:ea typeface="Times New Roman" panose="02020603050405020304" pitchFamily="18" charset="0"/>
              </a:rPr>
              <a:t>, D. I., </a:t>
            </a:r>
            <a:r>
              <a:rPr lang="en-US" sz="2600" dirty="0" err="1">
                <a:solidFill>
                  <a:srgbClr val="222222"/>
                </a:solidFill>
                <a:effectLst/>
                <a:ea typeface="Times New Roman" panose="02020603050405020304" pitchFamily="18" charset="0"/>
              </a:rPr>
              <a:t>Sandovici</a:t>
            </a:r>
            <a:r>
              <a:rPr lang="en-US" sz="2600" dirty="0">
                <a:solidFill>
                  <a:srgbClr val="222222"/>
                </a:solidFill>
                <a:effectLst/>
                <a:ea typeface="Times New Roman" panose="02020603050405020304" pitchFamily="18" charset="0"/>
              </a:rPr>
              <a:t>, A., </a:t>
            </a:r>
            <a:r>
              <a:rPr lang="en-US" sz="2600" dirty="0" err="1">
                <a:solidFill>
                  <a:srgbClr val="222222"/>
                </a:solidFill>
                <a:effectLst/>
                <a:ea typeface="Times New Roman" panose="02020603050405020304" pitchFamily="18" charset="0"/>
              </a:rPr>
              <a:t>Robu</a:t>
            </a:r>
            <a:r>
              <a:rPr lang="en-US" sz="2600" dirty="0">
                <a:solidFill>
                  <a:srgbClr val="222222"/>
                </a:solidFill>
                <a:effectLst/>
                <a:ea typeface="Times New Roman" panose="02020603050405020304" pitchFamily="18" charset="0"/>
              </a:rPr>
              <a:t>, V., </a:t>
            </a:r>
            <a:r>
              <a:rPr lang="en-US" sz="2600" dirty="0" err="1">
                <a:solidFill>
                  <a:srgbClr val="222222"/>
                </a:solidFill>
                <a:effectLst/>
                <a:ea typeface="Times New Roman" panose="02020603050405020304" pitchFamily="18" charset="0"/>
              </a:rPr>
              <a:t>Burgueño</a:t>
            </a:r>
            <a:r>
              <a:rPr lang="en-US" sz="2600" dirty="0">
                <a:solidFill>
                  <a:srgbClr val="222222"/>
                </a:solidFill>
                <a:effectLst/>
                <a:ea typeface="Times New Roman" panose="02020603050405020304" pitchFamily="18" charset="0"/>
              </a:rPr>
              <a:t>, R., </a:t>
            </a:r>
            <a:r>
              <a:rPr lang="en-US" sz="2600" dirty="0" err="1">
                <a:solidFill>
                  <a:srgbClr val="222222"/>
                </a:solidFill>
                <a:effectLst/>
                <a:ea typeface="Times New Roman" panose="02020603050405020304" pitchFamily="18" charset="0"/>
              </a:rPr>
              <a:t>Tohănean</a:t>
            </a:r>
            <a:r>
              <a:rPr lang="en-US" sz="2600" dirty="0">
                <a:solidFill>
                  <a:srgbClr val="222222"/>
                </a:solidFill>
                <a:effectLst/>
                <a:ea typeface="Times New Roman" panose="02020603050405020304" pitchFamily="18" charset="0"/>
              </a:rPr>
              <a:t>, D. I., </a:t>
            </a:r>
            <a:r>
              <a:rPr lang="en-US" sz="2600" dirty="0" err="1">
                <a:solidFill>
                  <a:srgbClr val="222222"/>
                </a:solidFill>
                <a:effectLst/>
                <a:ea typeface="Times New Roman" panose="02020603050405020304" pitchFamily="18" charset="0"/>
              </a:rPr>
              <a:t>Larion</a:t>
            </a:r>
            <a:r>
              <a:rPr lang="en-US" sz="2600" dirty="0">
                <a:solidFill>
                  <a:srgbClr val="222222"/>
                </a:solidFill>
                <a:effectLst/>
                <a:ea typeface="Times New Roman" panose="02020603050405020304" pitchFamily="18" charset="0"/>
              </a:rPr>
              <a:t>, A. C., &amp; </a:t>
            </a:r>
            <a:r>
              <a:rPr lang="en-US" sz="2600" dirty="0" err="1">
                <a:solidFill>
                  <a:srgbClr val="222222"/>
                </a:solidFill>
                <a:effectLst/>
                <a:ea typeface="Times New Roman" panose="02020603050405020304" pitchFamily="18" charset="0"/>
              </a:rPr>
              <a:t>Alexe</a:t>
            </a:r>
            <a:r>
              <a:rPr lang="en-US" sz="2600" dirty="0">
                <a:solidFill>
                  <a:srgbClr val="222222"/>
                </a:solidFill>
                <a:effectLst/>
                <a:ea typeface="Times New Roman" panose="02020603050405020304" pitchFamily="18" charset="0"/>
              </a:rPr>
              <a:t>, C. I. (2021). Measuring perceived social support in elite athletes: Psychometric properties of the Romanian version of the Multidimensional Scale of Perceived Social Support. </a:t>
            </a:r>
            <a:r>
              <a:rPr lang="en-US" sz="2600" i="1" dirty="0">
                <a:solidFill>
                  <a:srgbClr val="222222"/>
                </a:solidFill>
                <a:effectLst/>
                <a:ea typeface="Times New Roman" panose="02020603050405020304" pitchFamily="18" charset="0"/>
              </a:rPr>
              <a:t>Perceptual and motor skills</a:t>
            </a:r>
            <a:r>
              <a:rPr lang="en-US" sz="2600" dirty="0">
                <a:solidFill>
                  <a:srgbClr val="222222"/>
                </a:solidFill>
                <a:effectLst/>
                <a:ea typeface="Times New Roman" panose="02020603050405020304" pitchFamily="18" charset="0"/>
              </a:rPr>
              <a:t>, </a:t>
            </a:r>
            <a:r>
              <a:rPr lang="en-US" sz="2600" i="1" dirty="0">
                <a:solidFill>
                  <a:srgbClr val="222222"/>
                </a:solidFill>
                <a:effectLst/>
                <a:ea typeface="Times New Roman" panose="02020603050405020304" pitchFamily="18" charset="0"/>
              </a:rPr>
              <a:t>128</a:t>
            </a:r>
            <a:r>
              <a:rPr lang="en-US" sz="2600" dirty="0">
                <a:solidFill>
                  <a:srgbClr val="222222"/>
                </a:solidFill>
                <a:effectLst/>
                <a:ea typeface="Times New Roman" panose="02020603050405020304" pitchFamily="18" charset="0"/>
              </a:rPr>
              <a:t>(3), 1197-1214.</a:t>
            </a:r>
            <a:endParaRPr lang="en-US" sz="2600" dirty="0">
              <a:effectLst/>
              <a:ea typeface="Times New Roman" panose="02020603050405020304" pitchFamily="18" charset="0"/>
            </a:endParaRPr>
          </a:p>
          <a:p>
            <a:endParaRPr lang="en-US" dirty="0"/>
          </a:p>
        </p:txBody>
      </p:sp>
    </p:spTree>
    <p:extLst>
      <p:ext uri="{BB962C8B-B14F-4D97-AF65-F5344CB8AC3E}">
        <p14:creationId xmlns:p14="http://schemas.microsoft.com/office/powerpoint/2010/main" val="36543979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EA8AC1-82EC-4CA7-9BB5-3807C0BE21F0}"/>
              </a:ext>
            </a:extLst>
          </p:cNvPr>
          <p:cNvSpPr>
            <a:spLocks noGrp="1"/>
          </p:cNvSpPr>
          <p:nvPr>
            <p:ph idx="1"/>
          </p:nvPr>
        </p:nvSpPr>
        <p:spPr>
          <a:xfrm>
            <a:off x="838200" y="942109"/>
            <a:ext cx="10515600" cy="4941455"/>
          </a:xfrm>
        </p:spPr>
        <p:txBody>
          <a:bodyPr/>
          <a:lstStyle/>
          <a:p>
            <a:pPr marL="0" indent="0">
              <a:buNone/>
            </a:pPr>
            <a:r>
              <a:rPr lang="en-US" sz="2600" dirty="0">
                <a:effectLst/>
                <a:ea typeface="Times New Roman" panose="02020603050405020304" pitchFamily="18" charset="0"/>
              </a:rPr>
              <a:t>9. </a:t>
            </a:r>
            <a:r>
              <a:rPr lang="en-US" sz="2600" dirty="0" err="1">
                <a:solidFill>
                  <a:srgbClr val="222222"/>
                </a:solidFill>
                <a:effectLst/>
                <a:ea typeface="Times New Roman" panose="02020603050405020304" pitchFamily="18" charset="0"/>
              </a:rPr>
              <a:t>Lichner</a:t>
            </a:r>
            <a:r>
              <a:rPr lang="en-US" sz="2600" dirty="0">
                <a:solidFill>
                  <a:srgbClr val="222222"/>
                </a:solidFill>
                <a:effectLst/>
                <a:ea typeface="Times New Roman" panose="02020603050405020304" pitchFamily="18" charset="0"/>
              </a:rPr>
              <a:t>, V., </a:t>
            </a:r>
            <a:r>
              <a:rPr lang="en-US" sz="2600" dirty="0" err="1">
                <a:solidFill>
                  <a:srgbClr val="222222"/>
                </a:solidFill>
                <a:effectLst/>
                <a:ea typeface="Times New Roman" panose="02020603050405020304" pitchFamily="18" charset="0"/>
              </a:rPr>
              <a:t>Žiaková</a:t>
            </a:r>
            <a:r>
              <a:rPr lang="en-US" sz="2600" dirty="0">
                <a:solidFill>
                  <a:srgbClr val="222222"/>
                </a:solidFill>
                <a:effectLst/>
                <a:ea typeface="Times New Roman" panose="02020603050405020304" pitchFamily="18" charset="0"/>
              </a:rPr>
              <a:t>, E., &amp; </a:t>
            </a:r>
            <a:r>
              <a:rPr lang="en-US" sz="2600" dirty="0" err="1">
                <a:solidFill>
                  <a:srgbClr val="222222"/>
                </a:solidFill>
                <a:effectLst/>
                <a:ea typeface="Times New Roman" panose="02020603050405020304" pitchFamily="18" charset="0"/>
              </a:rPr>
              <a:t>Ditommaso</a:t>
            </a:r>
            <a:r>
              <a:rPr lang="en-US" sz="2600" dirty="0">
                <a:solidFill>
                  <a:srgbClr val="222222"/>
                </a:solidFill>
                <a:effectLst/>
                <a:ea typeface="Times New Roman" panose="02020603050405020304" pitchFamily="18" charset="0"/>
              </a:rPr>
              <a:t>, E. (2021). Assessment the loneliness of </a:t>
            </a:r>
            <a:r>
              <a:rPr lang="ro-RO" sz="2600" dirty="0">
                <a:solidFill>
                  <a:srgbClr val="222222"/>
                </a:solidFill>
                <a:effectLst/>
                <a:ea typeface="Times New Roman" panose="02020603050405020304" pitchFamily="18" charset="0"/>
              </a:rPr>
              <a:t>S</a:t>
            </a:r>
            <a:r>
              <a:rPr lang="en-US" sz="2600" dirty="0" err="1">
                <a:solidFill>
                  <a:srgbClr val="222222"/>
                </a:solidFill>
                <a:effectLst/>
                <a:ea typeface="Times New Roman" panose="02020603050405020304" pitchFamily="18" charset="0"/>
              </a:rPr>
              <a:t>lovak</a:t>
            </a:r>
            <a:r>
              <a:rPr lang="en-US" sz="2600" dirty="0">
                <a:solidFill>
                  <a:srgbClr val="222222"/>
                </a:solidFill>
                <a:effectLst/>
                <a:ea typeface="Times New Roman" panose="02020603050405020304" pitchFamily="18" charset="0"/>
              </a:rPr>
              <a:t> adolescents: adaptation of the social and emotional loneliness scale for adults (</a:t>
            </a:r>
            <a:r>
              <a:rPr lang="en-US" sz="2600" dirty="0" err="1">
                <a:solidFill>
                  <a:srgbClr val="222222"/>
                </a:solidFill>
                <a:effectLst/>
                <a:ea typeface="Times New Roman" panose="02020603050405020304" pitchFamily="18" charset="0"/>
              </a:rPr>
              <a:t>selsa</a:t>
            </a:r>
            <a:r>
              <a:rPr lang="en-US" sz="2600" dirty="0">
                <a:solidFill>
                  <a:srgbClr val="222222"/>
                </a:solidFill>
                <a:effectLst/>
                <a:ea typeface="Times New Roman" panose="02020603050405020304" pitchFamily="18" charset="0"/>
              </a:rPr>
              <a:t>-s) to adolescents and verification of psychometric attributes in the </a:t>
            </a:r>
            <a:r>
              <a:rPr lang="ro-RO" sz="2600" dirty="0">
                <a:solidFill>
                  <a:srgbClr val="222222"/>
                </a:solidFill>
                <a:effectLst/>
                <a:ea typeface="Times New Roman" panose="02020603050405020304" pitchFamily="18" charset="0"/>
              </a:rPr>
              <a:t>S</a:t>
            </a:r>
            <a:r>
              <a:rPr lang="en-US" sz="2600" dirty="0" err="1">
                <a:solidFill>
                  <a:srgbClr val="222222"/>
                </a:solidFill>
                <a:effectLst/>
                <a:ea typeface="Times New Roman" panose="02020603050405020304" pitchFamily="18" charset="0"/>
              </a:rPr>
              <a:t>lovak</a:t>
            </a:r>
            <a:r>
              <a:rPr lang="en-US" sz="2600" dirty="0">
                <a:solidFill>
                  <a:srgbClr val="222222"/>
                </a:solidFill>
                <a:effectLst/>
                <a:ea typeface="Times New Roman" panose="02020603050405020304" pitchFamily="18" charset="0"/>
              </a:rPr>
              <a:t> version. </a:t>
            </a:r>
            <a:r>
              <a:rPr lang="en-US" sz="2600" i="1" dirty="0">
                <a:solidFill>
                  <a:srgbClr val="222222"/>
                </a:solidFill>
                <a:effectLst/>
                <a:ea typeface="Times New Roman" panose="02020603050405020304" pitchFamily="18" charset="0"/>
              </a:rPr>
              <a:t>Journal of Psychological and Educational Research</a:t>
            </a:r>
            <a:r>
              <a:rPr lang="en-US" sz="2600" dirty="0">
                <a:solidFill>
                  <a:srgbClr val="222222"/>
                </a:solidFill>
                <a:effectLst/>
                <a:ea typeface="Times New Roman" panose="02020603050405020304" pitchFamily="18" charset="0"/>
              </a:rPr>
              <a:t>, </a:t>
            </a:r>
            <a:r>
              <a:rPr lang="en-US" sz="2600" i="1" dirty="0">
                <a:solidFill>
                  <a:srgbClr val="222222"/>
                </a:solidFill>
                <a:effectLst/>
                <a:ea typeface="Times New Roman" panose="02020603050405020304" pitchFamily="18" charset="0"/>
              </a:rPr>
              <a:t>29</a:t>
            </a:r>
            <a:r>
              <a:rPr lang="en-US" sz="2600" dirty="0">
                <a:solidFill>
                  <a:srgbClr val="222222"/>
                </a:solidFill>
                <a:effectLst/>
                <a:ea typeface="Times New Roman" panose="02020603050405020304" pitchFamily="18" charset="0"/>
              </a:rPr>
              <a:t>(1), 34-56.</a:t>
            </a:r>
          </a:p>
          <a:p>
            <a:pPr marL="0" indent="0">
              <a:buNone/>
            </a:pPr>
            <a:r>
              <a:rPr lang="en-US" sz="2600" dirty="0">
                <a:solidFill>
                  <a:srgbClr val="222222"/>
                </a:solidFill>
                <a:ea typeface="Times New Roman" panose="02020603050405020304" pitchFamily="18" charset="0"/>
              </a:rPr>
              <a:t>10. </a:t>
            </a:r>
            <a:r>
              <a:rPr lang="en-US" sz="2600" dirty="0" err="1">
                <a:solidFill>
                  <a:srgbClr val="222222"/>
                </a:solidFill>
                <a:effectLst/>
                <a:ea typeface="Times New Roman" panose="02020603050405020304" pitchFamily="18" charset="0"/>
              </a:rPr>
              <a:t>Mekeres</a:t>
            </a:r>
            <a:r>
              <a:rPr lang="en-US" sz="2600" dirty="0">
                <a:solidFill>
                  <a:srgbClr val="222222"/>
                </a:solidFill>
                <a:effectLst/>
                <a:ea typeface="Times New Roman" panose="02020603050405020304" pitchFamily="18" charset="0"/>
              </a:rPr>
              <a:t>, G.M., </a:t>
            </a:r>
            <a:r>
              <a:rPr lang="en-US" sz="2600" dirty="0" err="1">
                <a:solidFill>
                  <a:srgbClr val="222222"/>
                </a:solidFill>
                <a:effectLst/>
                <a:ea typeface="Times New Roman" panose="02020603050405020304" pitchFamily="18" charset="0"/>
              </a:rPr>
              <a:t>Voiţă-Mekereş</a:t>
            </a:r>
            <a:r>
              <a:rPr lang="en-US" sz="2600" dirty="0">
                <a:solidFill>
                  <a:srgbClr val="222222"/>
                </a:solidFill>
                <a:effectLst/>
                <a:ea typeface="Times New Roman" panose="02020603050405020304" pitchFamily="18" charset="0"/>
              </a:rPr>
              <a:t>, F., </a:t>
            </a:r>
            <a:r>
              <a:rPr lang="en-US" sz="2600" dirty="0" err="1">
                <a:solidFill>
                  <a:srgbClr val="222222"/>
                </a:solidFill>
                <a:effectLst/>
                <a:ea typeface="Times New Roman" panose="02020603050405020304" pitchFamily="18" charset="0"/>
              </a:rPr>
              <a:t>Tudoran</a:t>
            </a:r>
            <a:r>
              <a:rPr lang="en-US" sz="2600" dirty="0">
                <a:solidFill>
                  <a:srgbClr val="222222"/>
                </a:solidFill>
                <a:effectLst/>
                <a:ea typeface="Times New Roman" panose="02020603050405020304" pitchFamily="18" charset="0"/>
              </a:rPr>
              <a:t>, C., </a:t>
            </a:r>
            <a:r>
              <a:rPr lang="en-US" sz="2600" dirty="0" err="1">
                <a:solidFill>
                  <a:srgbClr val="222222"/>
                </a:solidFill>
                <a:effectLst/>
                <a:ea typeface="Times New Roman" panose="02020603050405020304" pitchFamily="18" charset="0"/>
              </a:rPr>
              <a:t>Buhaş</a:t>
            </a:r>
            <a:r>
              <a:rPr lang="en-US" sz="2600" dirty="0">
                <a:solidFill>
                  <a:srgbClr val="222222"/>
                </a:solidFill>
                <a:effectLst/>
                <a:ea typeface="Times New Roman" panose="02020603050405020304" pitchFamily="18" charset="0"/>
              </a:rPr>
              <a:t>, C.L., </a:t>
            </a:r>
            <a:r>
              <a:rPr lang="en-US" sz="2600" dirty="0" err="1">
                <a:solidFill>
                  <a:srgbClr val="222222"/>
                </a:solidFill>
                <a:effectLst/>
                <a:ea typeface="Times New Roman" panose="02020603050405020304" pitchFamily="18" charset="0"/>
              </a:rPr>
              <a:t>Tudoran</a:t>
            </a:r>
            <a:r>
              <a:rPr lang="en-US" sz="2600" dirty="0">
                <a:solidFill>
                  <a:srgbClr val="222222"/>
                </a:solidFill>
                <a:effectLst/>
                <a:ea typeface="Times New Roman" panose="02020603050405020304" pitchFamily="18" charset="0"/>
              </a:rPr>
              <a:t>, M., </a:t>
            </a:r>
            <a:r>
              <a:rPr lang="en-US" sz="2600" dirty="0" err="1">
                <a:solidFill>
                  <a:srgbClr val="222222"/>
                </a:solidFill>
                <a:effectLst/>
                <a:ea typeface="Times New Roman" panose="02020603050405020304" pitchFamily="18" charset="0"/>
              </a:rPr>
              <a:t>Racoviţă</a:t>
            </a:r>
            <a:r>
              <a:rPr lang="en-US" sz="2600" dirty="0">
                <a:solidFill>
                  <a:srgbClr val="222222"/>
                </a:solidFill>
                <a:effectLst/>
                <a:ea typeface="Times New Roman" panose="02020603050405020304" pitchFamily="18" charset="0"/>
              </a:rPr>
              <a:t>, M., </a:t>
            </a:r>
            <a:r>
              <a:rPr lang="en-US" sz="2600" dirty="0" err="1">
                <a:solidFill>
                  <a:srgbClr val="222222"/>
                </a:solidFill>
                <a:effectLst/>
                <a:ea typeface="Times New Roman" panose="02020603050405020304" pitchFamily="18" charset="0"/>
              </a:rPr>
              <a:t>Voiţă</a:t>
            </a:r>
            <a:r>
              <a:rPr lang="en-US" sz="2600" dirty="0">
                <a:solidFill>
                  <a:srgbClr val="222222"/>
                </a:solidFill>
                <a:effectLst/>
                <a:ea typeface="Times New Roman" panose="02020603050405020304" pitchFamily="18" charset="0"/>
              </a:rPr>
              <a:t>, N.C., Pop, N.O., Marian, M. (2022). Predictors for Estimating Scars’ Internalization in Victims with Post-Traumatic Scars versus Patients with Postsurgical Scars. </a:t>
            </a:r>
            <a:r>
              <a:rPr lang="en-US" sz="2600" i="1" dirty="0">
                <a:solidFill>
                  <a:srgbClr val="222222"/>
                </a:solidFill>
                <a:effectLst/>
                <a:ea typeface="Times New Roman" panose="02020603050405020304" pitchFamily="18" charset="0"/>
              </a:rPr>
              <a:t>Healthcare,</a:t>
            </a:r>
            <a:r>
              <a:rPr lang="en-US" sz="2600" dirty="0">
                <a:solidFill>
                  <a:srgbClr val="222222"/>
                </a:solidFill>
                <a:effectLst/>
                <a:ea typeface="Times New Roman" panose="02020603050405020304" pitchFamily="18" charset="0"/>
              </a:rPr>
              <a:t> </a:t>
            </a:r>
            <a:r>
              <a:rPr lang="en-US" sz="2600" i="1" dirty="0">
                <a:solidFill>
                  <a:srgbClr val="222222"/>
                </a:solidFill>
                <a:effectLst/>
                <a:ea typeface="Times New Roman" panose="02020603050405020304" pitchFamily="18" charset="0"/>
              </a:rPr>
              <a:t>10</a:t>
            </a:r>
            <a:r>
              <a:rPr lang="en-US" sz="2600" dirty="0">
                <a:solidFill>
                  <a:srgbClr val="222222"/>
                </a:solidFill>
                <a:effectLst/>
                <a:ea typeface="Times New Roman" panose="02020603050405020304" pitchFamily="18" charset="0"/>
              </a:rPr>
              <a:t>, 550. https://doi.org/10.3390/healthcare10030550</a:t>
            </a:r>
            <a:endParaRPr lang="en-US" sz="2600" dirty="0">
              <a:effectLst/>
              <a:ea typeface="Times New Roman" panose="02020603050405020304" pitchFamily="18" charset="0"/>
            </a:endParaRPr>
          </a:p>
          <a:p>
            <a:pPr marL="0" indent="0">
              <a:buNone/>
            </a:pPr>
            <a:endParaRPr lang="en-US" sz="2800" dirty="0">
              <a:effectLst/>
              <a:ea typeface="Times New Roman" panose="02020603050405020304" pitchFamily="18" charset="0"/>
            </a:endParaRPr>
          </a:p>
          <a:p>
            <a:endParaRPr lang="en-US" dirty="0"/>
          </a:p>
        </p:txBody>
      </p:sp>
    </p:spTree>
    <p:extLst>
      <p:ext uri="{BB962C8B-B14F-4D97-AF65-F5344CB8AC3E}">
        <p14:creationId xmlns:p14="http://schemas.microsoft.com/office/powerpoint/2010/main" val="18493509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870F-EE32-4061-80CA-D820F1FBF095}"/>
              </a:ext>
            </a:extLst>
          </p:cNvPr>
          <p:cNvSpPr>
            <a:spLocks noGrp="1"/>
          </p:cNvSpPr>
          <p:nvPr>
            <p:ph type="title"/>
          </p:nvPr>
        </p:nvSpPr>
        <p:spPr>
          <a:xfrm>
            <a:off x="838200" y="1842942"/>
            <a:ext cx="10515600" cy="1325563"/>
          </a:xfrm>
        </p:spPr>
        <p:txBody>
          <a:bodyPr/>
          <a:lstStyle/>
          <a:p>
            <a:r>
              <a:rPr lang="en-US" b="1" dirty="0"/>
              <a:t>Course 8</a:t>
            </a:r>
          </a:p>
        </p:txBody>
      </p:sp>
      <p:sp>
        <p:nvSpPr>
          <p:cNvPr id="3" name="Content Placeholder 2">
            <a:extLst>
              <a:ext uri="{FF2B5EF4-FFF2-40B4-BE49-F238E27FC236}">
                <a16:creationId xmlns:a16="http://schemas.microsoft.com/office/drawing/2014/main" id="{32DE9BA0-F4A5-4331-8410-04904E3984E6}"/>
              </a:ext>
            </a:extLst>
          </p:cNvPr>
          <p:cNvSpPr>
            <a:spLocks noGrp="1"/>
          </p:cNvSpPr>
          <p:nvPr>
            <p:ph idx="1"/>
          </p:nvPr>
        </p:nvSpPr>
        <p:spPr>
          <a:xfrm>
            <a:off x="838200" y="4037879"/>
            <a:ext cx="10515600" cy="1240848"/>
          </a:xfrm>
        </p:spPr>
        <p:txBody>
          <a:bodyPr>
            <a:normAutofit/>
          </a:bodyPr>
          <a:lstStyle/>
          <a:p>
            <a:pPr marL="0" indent="0">
              <a:buNone/>
            </a:pPr>
            <a:r>
              <a:rPr lang="en-US" sz="3600" b="1" dirty="0"/>
              <a:t>Health and social support</a:t>
            </a:r>
          </a:p>
        </p:txBody>
      </p:sp>
      <p:pic>
        <p:nvPicPr>
          <p:cNvPr id="4" name="Picture 3">
            <a:extLst>
              <a:ext uri="{FF2B5EF4-FFF2-40B4-BE49-F238E27FC236}">
                <a16:creationId xmlns:a16="http://schemas.microsoft.com/office/drawing/2014/main" id="{8F05BABB-5AE8-4967-9B25-BC84B410D511}"/>
              </a:ext>
            </a:extLst>
          </p:cNvPr>
          <p:cNvPicPr/>
          <p:nvPr/>
        </p:nvPicPr>
        <p:blipFill>
          <a:blip r:embed="rId2">
            <a:extLst>
              <a:ext uri="{28A0092B-C50C-407E-A947-70E740481C1C}">
                <a14:useLocalDpi xmlns:a14="http://schemas.microsoft.com/office/drawing/2010/main" val="0"/>
              </a:ext>
            </a:extLst>
          </a:blip>
          <a:stretch>
            <a:fillRect/>
          </a:stretch>
        </p:blipFill>
        <p:spPr>
          <a:xfrm>
            <a:off x="838200" y="416791"/>
            <a:ext cx="3779520" cy="1295400"/>
          </a:xfrm>
          <a:prstGeom prst="rect">
            <a:avLst/>
          </a:prstGeom>
        </p:spPr>
      </p:pic>
    </p:spTree>
    <p:extLst>
      <p:ext uri="{BB962C8B-B14F-4D97-AF65-F5344CB8AC3E}">
        <p14:creationId xmlns:p14="http://schemas.microsoft.com/office/powerpoint/2010/main" val="29191765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B5DFE0-9362-4B77-8F83-782BB92238D7}"/>
              </a:ext>
            </a:extLst>
          </p:cNvPr>
          <p:cNvSpPr>
            <a:spLocks noGrp="1"/>
          </p:cNvSpPr>
          <p:nvPr>
            <p:ph idx="1"/>
          </p:nvPr>
        </p:nvSpPr>
        <p:spPr>
          <a:xfrm>
            <a:off x="838200" y="600364"/>
            <a:ext cx="10515600" cy="5576599"/>
          </a:xfrm>
        </p:spPr>
        <p:txBody>
          <a:bodyPr/>
          <a:lstStyle/>
          <a:p>
            <a:pPr marL="0" indent="0">
              <a:buNone/>
            </a:pPr>
            <a:r>
              <a:rPr lang="en-US" dirty="0"/>
              <a:t>Until recently, psychology was only interested in mental health and illness. Only in recent decades has global health become a subject of interest to psychology [1].</a:t>
            </a:r>
          </a:p>
          <a:p>
            <a:pPr marL="0" indent="0">
              <a:buNone/>
            </a:pPr>
            <a:r>
              <a:rPr lang="en-US" dirty="0"/>
              <a:t>What prompted this change?</a:t>
            </a:r>
          </a:p>
          <a:p>
            <a:r>
              <a:rPr lang="en-US" dirty="0"/>
              <a:t>Significant change in the causes of mortality and morbidity.</a:t>
            </a:r>
          </a:p>
          <a:p>
            <a:r>
              <a:rPr lang="en-US" dirty="0"/>
              <a:t>High cost of medical treatment.</a:t>
            </a:r>
          </a:p>
          <a:p>
            <a:r>
              <a:rPr lang="en-US" dirty="0"/>
              <a:t>Recognition of the limitations of the biomedical model in explaining and treating disease.</a:t>
            </a:r>
          </a:p>
          <a:p>
            <a:r>
              <a:rPr lang="en-US" dirty="0"/>
              <a:t>Increased interest not only in preventing disease but also in promoting health, wellness and quality of life.</a:t>
            </a:r>
          </a:p>
          <a:p>
            <a:r>
              <a:rPr lang="en-US" dirty="0"/>
              <a:t>Maturation of psycho-</a:t>
            </a:r>
            <a:r>
              <a:rPr lang="en-US" dirty="0" err="1"/>
              <a:t>behavioural</a:t>
            </a:r>
            <a:r>
              <a:rPr lang="en-US" dirty="0"/>
              <a:t> and social sciences which have provided models and theories of health and disease.</a:t>
            </a:r>
          </a:p>
        </p:txBody>
      </p:sp>
    </p:spTree>
    <p:extLst>
      <p:ext uri="{BB962C8B-B14F-4D97-AF65-F5344CB8AC3E}">
        <p14:creationId xmlns:p14="http://schemas.microsoft.com/office/powerpoint/2010/main" val="22105893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9D71D8-F4C8-466D-B4CC-75EA9F58A65B}"/>
              </a:ext>
            </a:extLst>
          </p:cNvPr>
          <p:cNvSpPr>
            <a:spLocks noGrp="1"/>
          </p:cNvSpPr>
          <p:nvPr>
            <p:ph idx="1"/>
          </p:nvPr>
        </p:nvSpPr>
        <p:spPr>
          <a:xfrm>
            <a:off x="838200" y="554182"/>
            <a:ext cx="10515600" cy="5622781"/>
          </a:xfrm>
        </p:spPr>
        <p:txBody>
          <a:bodyPr>
            <a:normAutofit lnSpcReduction="10000"/>
          </a:bodyPr>
          <a:lstStyle/>
          <a:p>
            <a:pPr marL="0" indent="0">
              <a:buNone/>
            </a:pPr>
            <a:r>
              <a:rPr lang="en-US" b="1" dirty="0"/>
              <a:t>Principles and paradigms</a:t>
            </a:r>
          </a:p>
          <a:p>
            <a:pPr marL="0" indent="0">
              <a:buNone/>
            </a:pPr>
            <a:endParaRPr lang="en-US" b="1" dirty="0"/>
          </a:p>
          <a:p>
            <a:pPr>
              <a:buFontTx/>
              <a:buChar char="-"/>
            </a:pPr>
            <a:r>
              <a:rPr lang="en-US" dirty="0"/>
              <a:t>Health and disease have a multiple determinism: biological, psychological and social</a:t>
            </a:r>
          </a:p>
          <a:p>
            <a:pPr>
              <a:buFontTx/>
              <a:buChar char="-"/>
            </a:pPr>
            <a:endParaRPr lang="en-US" dirty="0"/>
          </a:p>
          <a:p>
            <a:pPr>
              <a:buFontTx/>
              <a:buChar char="-"/>
            </a:pPr>
            <a:r>
              <a:rPr lang="en-US" dirty="0"/>
              <a:t>- There are complex interactions between the somatic and the psychological</a:t>
            </a:r>
          </a:p>
          <a:p>
            <a:pPr>
              <a:buFontTx/>
              <a:buChar char="-"/>
            </a:pPr>
            <a:endParaRPr lang="en-US" dirty="0"/>
          </a:p>
          <a:p>
            <a:pPr>
              <a:buFontTx/>
              <a:buChar char="-"/>
            </a:pPr>
            <a:r>
              <a:rPr lang="en-US" dirty="0"/>
              <a:t>- Holistic (global) approach to the healthy and/or sick person</a:t>
            </a:r>
          </a:p>
          <a:p>
            <a:pPr>
              <a:buFontTx/>
              <a:buChar char="-"/>
            </a:pPr>
            <a:endParaRPr lang="en-US" dirty="0"/>
          </a:p>
          <a:p>
            <a:pPr>
              <a:buFontTx/>
              <a:buChar char="-"/>
            </a:pPr>
            <a:r>
              <a:rPr lang="en-US" dirty="0"/>
              <a:t>- Systemic - ecological approach to health and illness (person, group, community, society, physical environment, universe).</a:t>
            </a:r>
          </a:p>
        </p:txBody>
      </p:sp>
    </p:spTree>
    <p:extLst>
      <p:ext uri="{BB962C8B-B14F-4D97-AF65-F5344CB8AC3E}">
        <p14:creationId xmlns:p14="http://schemas.microsoft.com/office/powerpoint/2010/main" val="34533749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314994-4CD8-42A0-9BEF-E465EAA08BA3}"/>
              </a:ext>
            </a:extLst>
          </p:cNvPr>
          <p:cNvSpPr>
            <a:spLocks noGrp="1"/>
          </p:cNvSpPr>
          <p:nvPr>
            <p:ph idx="1"/>
          </p:nvPr>
        </p:nvSpPr>
        <p:spPr>
          <a:xfrm>
            <a:off x="838200" y="711200"/>
            <a:ext cx="10515600" cy="5465763"/>
          </a:xfrm>
        </p:spPr>
        <p:txBody>
          <a:bodyPr/>
          <a:lstStyle/>
          <a:p>
            <a:pPr marL="0" indent="0">
              <a:buNone/>
            </a:pPr>
            <a:r>
              <a:rPr lang="en-US" b="1" dirty="0"/>
              <a:t>The concept of health</a:t>
            </a:r>
          </a:p>
          <a:p>
            <a:pPr marL="0" indent="0">
              <a:buNone/>
            </a:pPr>
            <a:endParaRPr lang="en-US" dirty="0"/>
          </a:p>
          <a:p>
            <a:pPr marL="0" indent="0">
              <a:buNone/>
            </a:pPr>
            <a:r>
              <a:rPr lang="en-US" dirty="0"/>
              <a:t>Health is no longer seen only as the absence of disease but as [2]:</a:t>
            </a:r>
          </a:p>
          <a:p>
            <a:pPr>
              <a:buFontTx/>
              <a:buChar char="-"/>
            </a:pPr>
            <a:r>
              <a:rPr lang="en-US" dirty="0"/>
              <a:t>complex and multidimensional state</a:t>
            </a:r>
          </a:p>
          <a:p>
            <a:pPr>
              <a:buFontTx/>
              <a:buChar char="-"/>
            </a:pPr>
            <a:r>
              <a:rPr lang="en-US" dirty="0"/>
              <a:t>relative and variable state- process</a:t>
            </a:r>
          </a:p>
          <a:p>
            <a:pPr marL="0" indent="0">
              <a:buNone/>
            </a:pPr>
            <a:r>
              <a:rPr lang="en-US" dirty="0"/>
              <a:t>- dynamic state</a:t>
            </a:r>
          </a:p>
          <a:p>
            <a:pPr marL="0" indent="0">
              <a:buNone/>
            </a:pPr>
            <a:endParaRPr lang="en-US" dirty="0"/>
          </a:p>
          <a:p>
            <a:pPr marL="0" indent="0">
              <a:buNone/>
            </a:pPr>
            <a:r>
              <a:rPr lang="en-US" dirty="0"/>
              <a:t>Health is not a state that you have entirely or lose entirely. </a:t>
            </a:r>
          </a:p>
          <a:p>
            <a:pPr marL="0" indent="0">
              <a:buNone/>
            </a:pPr>
            <a:r>
              <a:rPr lang="en-US" dirty="0"/>
              <a:t>Complete health is almost as illusory as happiness.</a:t>
            </a:r>
          </a:p>
          <a:p>
            <a:pPr marL="0" indent="0">
              <a:buNone/>
            </a:pPr>
            <a:endParaRPr lang="en-US" dirty="0"/>
          </a:p>
          <a:p>
            <a:endParaRPr lang="en-US" dirty="0"/>
          </a:p>
        </p:txBody>
      </p:sp>
    </p:spTree>
    <p:extLst>
      <p:ext uri="{BB962C8B-B14F-4D97-AF65-F5344CB8AC3E}">
        <p14:creationId xmlns:p14="http://schemas.microsoft.com/office/powerpoint/2010/main" val="414926836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765075-0F83-46C8-96BA-51B32C4DB540}"/>
              </a:ext>
            </a:extLst>
          </p:cNvPr>
          <p:cNvSpPr>
            <a:spLocks noGrp="1"/>
          </p:cNvSpPr>
          <p:nvPr>
            <p:ph idx="1"/>
          </p:nvPr>
        </p:nvSpPr>
        <p:spPr>
          <a:xfrm>
            <a:off x="838200" y="434109"/>
            <a:ext cx="10515600" cy="5985163"/>
          </a:xfrm>
        </p:spPr>
        <p:txBody>
          <a:bodyPr>
            <a:normAutofit fontScale="92500" lnSpcReduction="10000"/>
          </a:bodyPr>
          <a:lstStyle/>
          <a:p>
            <a:pPr marL="0" indent="0">
              <a:buNone/>
            </a:pPr>
            <a:r>
              <a:rPr lang="en-US" b="1" dirty="0"/>
              <a:t>Dimensions of health [2-4]</a:t>
            </a:r>
          </a:p>
          <a:p>
            <a:pPr>
              <a:buFontTx/>
              <a:buChar char="-"/>
            </a:pPr>
            <a:r>
              <a:rPr lang="en-US" dirty="0"/>
              <a:t>Biological (anatomical, physiological and biochemical); </a:t>
            </a:r>
          </a:p>
          <a:p>
            <a:pPr>
              <a:buFontTx/>
              <a:buChar char="-"/>
            </a:pPr>
            <a:r>
              <a:rPr lang="en-US" dirty="0"/>
              <a:t>psychological (cognitive, emotional, </a:t>
            </a:r>
            <a:r>
              <a:rPr lang="en-US" dirty="0" err="1"/>
              <a:t>behavioural</a:t>
            </a:r>
            <a:r>
              <a:rPr lang="en-US" dirty="0"/>
              <a:t>);</a:t>
            </a:r>
          </a:p>
          <a:p>
            <a:pPr>
              <a:buFontTx/>
              <a:buChar char="-"/>
            </a:pPr>
            <a:r>
              <a:rPr lang="en-US" dirty="0"/>
              <a:t>socio-professional (roles, relationships, aspirations);</a:t>
            </a:r>
          </a:p>
          <a:p>
            <a:pPr>
              <a:buFontTx/>
              <a:buChar char="-"/>
            </a:pPr>
            <a:r>
              <a:rPr lang="en-US" dirty="0"/>
              <a:t>spiritual (values, religion, non-daily experiences).</a:t>
            </a:r>
          </a:p>
          <a:p>
            <a:pPr marL="0" indent="0">
              <a:buNone/>
            </a:pPr>
            <a:r>
              <a:rPr lang="en-US" b="1" dirty="0"/>
              <a:t>Components of health [4, 5]</a:t>
            </a:r>
          </a:p>
          <a:p>
            <a:pPr>
              <a:buFontTx/>
              <a:buChar char="-"/>
            </a:pPr>
            <a:r>
              <a:rPr lang="en-US" dirty="0"/>
              <a:t>absence of disease, dysfunction and disability</a:t>
            </a:r>
          </a:p>
          <a:p>
            <a:pPr>
              <a:buFontTx/>
              <a:buChar char="-"/>
            </a:pPr>
            <a:r>
              <a:rPr lang="en-US" dirty="0"/>
              <a:t>physical and physiological resilience </a:t>
            </a:r>
          </a:p>
          <a:p>
            <a:pPr>
              <a:buFontTx/>
              <a:buChar char="-"/>
            </a:pPr>
            <a:r>
              <a:rPr lang="en-US" dirty="0"/>
              <a:t>positive attitude towards life (perceiving the purpose and meaning of life)</a:t>
            </a:r>
          </a:p>
          <a:p>
            <a:pPr>
              <a:buFontTx/>
              <a:buChar char="-"/>
            </a:pPr>
            <a:r>
              <a:rPr lang="en-US" dirty="0"/>
              <a:t>taking control of one's life</a:t>
            </a:r>
          </a:p>
          <a:p>
            <a:pPr>
              <a:buFontTx/>
              <a:buChar char="-"/>
            </a:pPr>
            <a:r>
              <a:rPr lang="en-US" dirty="0"/>
              <a:t>self-acceptance</a:t>
            </a:r>
          </a:p>
          <a:p>
            <a:pPr>
              <a:buFontTx/>
              <a:buChar char="-"/>
            </a:pPr>
            <a:r>
              <a:rPr lang="en-US" dirty="0"/>
              <a:t>positive social relationships</a:t>
            </a:r>
          </a:p>
          <a:p>
            <a:pPr marL="0" indent="0">
              <a:buNone/>
            </a:pPr>
            <a:r>
              <a:rPr lang="en-US" dirty="0"/>
              <a:t>- subjective well-being</a:t>
            </a:r>
          </a:p>
        </p:txBody>
      </p:sp>
    </p:spTree>
    <p:extLst>
      <p:ext uri="{BB962C8B-B14F-4D97-AF65-F5344CB8AC3E}">
        <p14:creationId xmlns:p14="http://schemas.microsoft.com/office/powerpoint/2010/main" val="22348891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6B6820-7847-44CF-BFA1-3E28DE1D6E29}"/>
              </a:ext>
            </a:extLst>
          </p:cNvPr>
          <p:cNvSpPr>
            <a:spLocks noGrp="1"/>
          </p:cNvSpPr>
          <p:nvPr>
            <p:ph idx="1"/>
          </p:nvPr>
        </p:nvSpPr>
        <p:spPr>
          <a:xfrm>
            <a:off x="838200" y="554182"/>
            <a:ext cx="10515600" cy="5622781"/>
          </a:xfrm>
        </p:spPr>
        <p:txBody>
          <a:bodyPr/>
          <a:lstStyle/>
          <a:p>
            <a:pPr marL="0" indent="0">
              <a:buNone/>
            </a:pPr>
            <a:r>
              <a:rPr lang="en-US" b="1" dirty="0"/>
              <a:t>The concept of well-being</a:t>
            </a:r>
          </a:p>
          <a:p>
            <a:pPr marL="0" indent="0">
              <a:buNone/>
            </a:pPr>
            <a:endParaRPr lang="en-US" b="1" dirty="0"/>
          </a:p>
          <a:p>
            <a:pPr>
              <a:buFontTx/>
              <a:buChar char="-"/>
            </a:pPr>
            <a:r>
              <a:rPr lang="en-US" dirty="0"/>
              <a:t>Self-acceptance</a:t>
            </a:r>
          </a:p>
          <a:p>
            <a:pPr>
              <a:buFontTx/>
              <a:buChar char="-"/>
            </a:pPr>
            <a:r>
              <a:rPr lang="en-US" dirty="0"/>
              <a:t>Positive relationships with others</a:t>
            </a:r>
          </a:p>
          <a:p>
            <a:pPr>
              <a:buFontTx/>
              <a:buChar char="-"/>
            </a:pPr>
            <a:r>
              <a:rPr lang="en-US" dirty="0"/>
              <a:t>Autonomy</a:t>
            </a:r>
          </a:p>
          <a:p>
            <a:pPr>
              <a:buFontTx/>
              <a:buChar char="-"/>
            </a:pPr>
            <a:r>
              <a:rPr lang="en-US" dirty="0"/>
              <a:t>Control over one's own life</a:t>
            </a:r>
          </a:p>
          <a:p>
            <a:pPr>
              <a:buFontTx/>
              <a:buChar char="-"/>
            </a:pPr>
            <a:r>
              <a:rPr lang="en-US" dirty="0"/>
              <a:t>Meaning and purpose in life</a:t>
            </a:r>
          </a:p>
          <a:p>
            <a:pPr>
              <a:buFontTx/>
              <a:buChar char="-"/>
            </a:pPr>
            <a:r>
              <a:rPr lang="en-US" dirty="0"/>
              <a:t>Personal development</a:t>
            </a:r>
          </a:p>
          <a:p>
            <a:pPr marL="0" indent="0">
              <a:buNone/>
            </a:pPr>
            <a:endParaRPr lang="en-US" dirty="0"/>
          </a:p>
        </p:txBody>
      </p:sp>
    </p:spTree>
    <p:extLst>
      <p:ext uri="{BB962C8B-B14F-4D97-AF65-F5344CB8AC3E}">
        <p14:creationId xmlns:p14="http://schemas.microsoft.com/office/powerpoint/2010/main" val="14885784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BF33A9-6E06-43CB-B9C2-978151D70A34}"/>
              </a:ext>
            </a:extLst>
          </p:cNvPr>
          <p:cNvSpPr>
            <a:spLocks noGrp="1"/>
          </p:cNvSpPr>
          <p:nvPr>
            <p:ph idx="1"/>
          </p:nvPr>
        </p:nvSpPr>
        <p:spPr>
          <a:xfrm>
            <a:off x="838200" y="480291"/>
            <a:ext cx="10515600" cy="5696672"/>
          </a:xfrm>
        </p:spPr>
        <p:txBody>
          <a:bodyPr/>
          <a:lstStyle/>
          <a:p>
            <a:pPr marL="0" indent="0">
              <a:buNone/>
            </a:pPr>
            <a:r>
              <a:rPr lang="en-US" b="1" dirty="0"/>
              <a:t>The concept of quality of life [1, 3]</a:t>
            </a:r>
          </a:p>
          <a:p>
            <a:pPr marL="0" indent="0">
              <a:buNone/>
            </a:pPr>
            <a:endParaRPr lang="en-US" sz="1600" dirty="0"/>
          </a:p>
          <a:p>
            <a:pPr marL="0" indent="0">
              <a:buNone/>
            </a:pPr>
            <a:r>
              <a:rPr lang="en-US" dirty="0"/>
              <a:t>The dimensions of quality of life relevant to health or disease status are: </a:t>
            </a:r>
          </a:p>
          <a:p>
            <a:pPr>
              <a:buFontTx/>
              <a:buChar char="-"/>
            </a:pPr>
            <a:r>
              <a:rPr lang="en-US" dirty="0"/>
              <a:t>physical (mobility, self-care, reflex control, absence of pain, vitality, energy)</a:t>
            </a:r>
          </a:p>
          <a:p>
            <a:pPr>
              <a:buFontTx/>
              <a:buChar char="-"/>
            </a:pPr>
            <a:r>
              <a:rPr lang="en-US" dirty="0"/>
              <a:t>mental (emotional reactions, cognitive functioning)</a:t>
            </a:r>
          </a:p>
          <a:p>
            <a:pPr>
              <a:buFontTx/>
              <a:buChar char="-"/>
            </a:pPr>
            <a:r>
              <a:rPr lang="en-US" dirty="0"/>
              <a:t>social (interpersonal relationships, communication, roles)</a:t>
            </a:r>
          </a:p>
          <a:p>
            <a:pPr>
              <a:buFontTx/>
              <a:buChar char="-"/>
            </a:pPr>
            <a:r>
              <a:rPr lang="en-US" dirty="0" err="1"/>
              <a:t>behavioural</a:t>
            </a:r>
            <a:r>
              <a:rPr lang="en-US" dirty="0"/>
              <a:t> (sleep, nutrition, recreation, hobbies)</a:t>
            </a:r>
          </a:p>
          <a:p>
            <a:pPr>
              <a:buFontTx/>
              <a:buChar char="-"/>
            </a:pPr>
            <a:r>
              <a:rPr lang="en-US" dirty="0"/>
              <a:t>economic (financial)</a:t>
            </a:r>
          </a:p>
          <a:p>
            <a:pPr marL="0" indent="0">
              <a:buNone/>
            </a:pPr>
            <a:r>
              <a:rPr lang="en-US" dirty="0"/>
              <a:t>- independent (sexuality)</a:t>
            </a:r>
          </a:p>
        </p:txBody>
      </p:sp>
    </p:spTree>
    <p:extLst>
      <p:ext uri="{BB962C8B-B14F-4D97-AF65-F5344CB8AC3E}">
        <p14:creationId xmlns:p14="http://schemas.microsoft.com/office/powerpoint/2010/main" val="32163121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3248C-3FB0-4E25-81F8-4B041B33E162}"/>
              </a:ext>
            </a:extLst>
          </p:cNvPr>
          <p:cNvSpPr>
            <a:spLocks noGrp="1"/>
          </p:cNvSpPr>
          <p:nvPr>
            <p:ph type="title"/>
          </p:nvPr>
        </p:nvSpPr>
        <p:spPr>
          <a:xfrm>
            <a:off x="838200" y="365126"/>
            <a:ext cx="10515600" cy="449746"/>
          </a:xfrm>
        </p:spPr>
        <p:txBody>
          <a:bodyPr>
            <a:noAutofit/>
          </a:bodyPr>
          <a:lstStyle/>
          <a:p>
            <a:r>
              <a:rPr lang="en-US" sz="2400" dirty="0">
                <a:latin typeface="+mn-lt"/>
              </a:rPr>
              <a:t>The complex interrelationship between health, well-being, and quality of life</a:t>
            </a:r>
          </a:p>
        </p:txBody>
      </p:sp>
      <p:grpSp>
        <p:nvGrpSpPr>
          <p:cNvPr id="4" name="Group 2">
            <a:extLst>
              <a:ext uri="{FF2B5EF4-FFF2-40B4-BE49-F238E27FC236}">
                <a16:creationId xmlns:a16="http://schemas.microsoft.com/office/drawing/2014/main" id="{45F35583-E9EC-4E20-A830-0DE117C5FA7D}"/>
              </a:ext>
            </a:extLst>
          </p:cNvPr>
          <p:cNvGrpSpPr>
            <a:grpSpLocks/>
          </p:cNvGrpSpPr>
          <p:nvPr/>
        </p:nvGrpSpPr>
        <p:grpSpPr bwMode="auto">
          <a:xfrm>
            <a:off x="1967345" y="814872"/>
            <a:ext cx="7167418" cy="5514109"/>
            <a:chOff x="1152" y="2880"/>
            <a:chExt cx="9501" cy="8640"/>
          </a:xfrm>
        </p:grpSpPr>
        <p:sp>
          <p:nvSpPr>
            <p:cNvPr id="5" name="Oval 3">
              <a:extLst>
                <a:ext uri="{FF2B5EF4-FFF2-40B4-BE49-F238E27FC236}">
                  <a16:creationId xmlns:a16="http://schemas.microsoft.com/office/drawing/2014/main" id="{B8169F06-A1CB-4DEC-8C81-375C7FEA70CD}"/>
                </a:ext>
              </a:extLst>
            </p:cNvPr>
            <p:cNvSpPr>
              <a:spLocks noChangeArrowheads="1"/>
            </p:cNvSpPr>
            <p:nvPr/>
          </p:nvSpPr>
          <p:spPr bwMode="auto">
            <a:xfrm rot="-1992">
              <a:off x="2304" y="6192"/>
              <a:ext cx="7344" cy="1872"/>
            </a:xfrm>
            <a:prstGeom prst="ellipse">
              <a:avLst/>
            </a:prstGeom>
            <a:solidFill>
              <a:srgbClr val="FFFFFF"/>
            </a:solidFill>
            <a:ln w="9525">
              <a:solidFill>
                <a:srgbClr val="CC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Oval 4">
              <a:extLst>
                <a:ext uri="{FF2B5EF4-FFF2-40B4-BE49-F238E27FC236}">
                  <a16:creationId xmlns:a16="http://schemas.microsoft.com/office/drawing/2014/main" id="{F1093B31-70E5-454B-B048-A5BB8CAF8A86}"/>
                </a:ext>
              </a:extLst>
            </p:cNvPr>
            <p:cNvSpPr>
              <a:spLocks noChangeArrowheads="1"/>
            </p:cNvSpPr>
            <p:nvPr/>
          </p:nvSpPr>
          <p:spPr bwMode="auto">
            <a:xfrm rot="-5470177">
              <a:off x="2447" y="6191"/>
              <a:ext cx="6768" cy="1872"/>
            </a:xfrm>
            <a:prstGeom prst="ellipse">
              <a:avLst/>
            </a:prstGeom>
            <a:noFill/>
            <a:ln w="9525">
              <a:solidFill>
                <a:srgbClr val="CC0000"/>
              </a:solidFill>
              <a:round/>
              <a:headEnd/>
              <a:tailEnd/>
            </a:ln>
            <a:extLst>
              <a:ext uri="{909E8E84-426E-40DD-AFC4-6F175D3DCCD1}">
                <a14:hiddenFill xmlns:a14="http://schemas.microsoft.com/office/drawing/2010/main">
                  <a:solidFill>
                    <a:srgbClr val="FFFF00"/>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Oval 5">
              <a:extLst>
                <a:ext uri="{FF2B5EF4-FFF2-40B4-BE49-F238E27FC236}">
                  <a16:creationId xmlns:a16="http://schemas.microsoft.com/office/drawing/2014/main" id="{F7A829BC-F028-489C-AA6F-EC76D2180525}"/>
                </a:ext>
              </a:extLst>
            </p:cNvPr>
            <p:cNvSpPr>
              <a:spLocks noChangeArrowheads="1"/>
            </p:cNvSpPr>
            <p:nvPr/>
          </p:nvSpPr>
          <p:spPr bwMode="auto">
            <a:xfrm rot="-2618188">
              <a:off x="2301" y="6184"/>
              <a:ext cx="7076" cy="1872"/>
            </a:xfrm>
            <a:prstGeom prst="ellipse">
              <a:avLst/>
            </a:prstGeom>
            <a:noFill/>
            <a:ln w="9525">
              <a:solidFill>
                <a:srgbClr val="CC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Oval 6">
              <a:extLst>
                <a:ext uri="{FF2B5EF4-FFF2-40B4-BE49-F238E27FC236}">
                  <a16:creationId xmlns:a16="http://schemas.microsoft.com/office/drawing/2014/main" id="{6FE38A73-F09C-4426-BA1B-A851FA10C511}"/>
                </a:ext>
              </a:extLst>
            </p:cNvPr>
            <p:cNvSpPr>
              <a:spLocks noChangeArrowheads="1"/>
            </p:cNvSpPr>
            <p:nvPr/>
          </p:nvSpPr>
          <p:spPr bwMode="auto">
            <a:xfrm rot="2575690">
              <a:off x="2287" y="6184"/>
              <a:ext cx="7075" cy="1872"/>
            </a:xfrm>
            <a:prstGeom prst="ellipse">
              <a:avLst/>
            </a:prstGeom>
            <a:noFill/>
            <a:ln w="9525">
              <a:solidFill>
                <a:srgbClr val="CC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9" name="Group 7">
              <a:extLst>
                <a:ext uri="{FF2B5EF4-FFF2-40B4-BE49-F238E27FC236}">
                  <a16:creationId xmlns:a16="http://schemas.microsoft.com/office/drawing/2014/main" id="{5DC5F062-FB59-44F0-8B27-53E4D8CC5615}"/>
                </a:ext>
              </a:extLst>
            </p:cNvPr>
            <p:cNvGrpSpPr>
              <a:grpSpLocks/>
            </p:cNvGrpSpPr>
            <p:nvPr/>
          </p:nvGrpSpPr>
          <p:grpSpPr bwMode="auto">
            <a:xfrm>
              <a:off x="1152" y="2880"/>
              <a:ext cx="9501" cy="8640"/>
              <a:chOff x="1152" y="2880"/>
              <a:chExt cx="9501" cy="8640"/>
            </a:xfrm>
          </p:grpSpPr>
          <p:sp>
            <p:nvSpPr>
              <p:cNvPr id="21" name="Oval 8">
                <a:extLst>
                  <a:ext uri="{FF2B5EF4-FFF2-40B4-BE49-F238E27FC236}">
                    <a16:creationId xmlns:a16="http://schemas.microsoft.com/office/drawing/2014/main" id="{94A00CD1-B3CC-47B0-A500-72EDD590814A}"/>
                  </a:ext>
                </a:extLst>
              </p:cNvPr>
              <p:cNvSpPr>
                <a:spLocks noChangeArrowheads="1"/>
              </p:cNvSpPr>
              <p:nvPr/>
            </p:nvSpPr>
            <p:spPr bwMode="auto">
              <a:xfrm>
                <a:off x="1728" y="3312"/>
                <a:ext cx="8352" cy="7776"/>
              </a:xfrm>
              <a:prstGeom prst="ellipse">
                <a:avLst/>
              </a:prstGeom>
              <a:noFill/>
              <a:ln w="9525">
                <a:solidFill>
                  <a:srgbClr val="CC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Oval 9">
                <a:extLst>
                  <a:ext uri="{FF2B5EF4-FFF2-40B4-BE49-F238E27FC236}">
                    <a16:creationId xmlns:a16="http://schemas.microsoft.com/office/drawing/2014/main" id="{26CB9DC1-8206-4590-AC95-73C2D61C3BC9}"/>
                  </a:ext>
                </a:extLst>
              </p:cNvPr>
              <p:cNvSpPr>
                <a:spLocks noChangeArrowheads="1"/>
              </p:cNvSpPr>
              <p:nvPr/>
            </p:nvSpPr>
            <p:spPr bwMode="auto">
              <a:xfrm>
                <a:off x="1152" y="2880"/>
                <a:ext cx="9501" cy="8640"/>
              </a:xfrm>
              <a:prstGeom prst="ellipse">
                <a:avLst/>
              </a:prstGeom>
              <a:noFill/>
              <a:ln w="9525">
                <a:solidFill>
                  <a:srgbClr val="CC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0" name="WordArt 10">
              <a:extLst>
                <a:ext uri="{FF2B5EF4-FFF2-40B4-BE49-F238E27FC236}">
                  <a16:creationId xmlns:a16="http://schemas.microsoft.com/office/drawing/2014/main" id="{97119192-7042-48E6-BB84-276C602CAB9C}"/>
                </a:ext>
              </a:extLst>
            </p:cNvPr>
            <p:cNvSpPr>
              <a:spLocks noChangeArrowheads="1" noChangeShapeType="1" noTextEdit="1"/>
            </p:cNvSpPr>
            <p:nvPr/>
          </p:nvSpPr>
          <p:spPr bwMode="auto">
            <a:xfrm>
              <a:off x="5328" y="4320"/>
              <a:ext cx="864" cy="144"/>
            </a:xfrm>
            <a:prstGeom prst="rect">
              <a:avLst/>
            </a:prstGeom>
            <a:ln>
              <a:solidFill>
                <a:srgbClr val="CC0000"/>
              </a:solidFill>
            </a:ln>
            <a:extLst>
              <a:ext uri="{AF507438-7753-43E0-B8FC-AC1667EBCBE1}">
                <a14:hiddenEffects xmlns:a14="http://schemas.microsoft.com/office/drawing/2010/main">
                  <a:effectLst/>
                </a14:hiddenEffects>
              </a:ext>
            </a:extLst>
          </p:spPr>
          <p:txBody>
            <a:bodyPr wrap="none" fromWordArt="1">
              <a:prstTxWarp prst="textDeflate">
                <a:avLst>
                  <a:gd name="adj" fmla="val 0"/>
                </a:avLst>
              </a:prstTxWarp>
            </a:bodyPr>
            <a:lstStyle/>
            <a:p>
              <a:pPr algn="ctr" rtl="0">
                <a:buNone/>
              </a:pPr>
              <a:r>
                <a:rPr lang="en-US" sz="1000" kern="10" spc="0">
                  <a:ln w="9525">
                    <a:solidFill>
                      <a:srgbClr val="000000"/>
                    </a:solidFill>
                    <a:round/>
                    <a:headEnd/>
                    <a:tailEnd/>
                  </a:ln>
                  <a:solidFill>
                    <a:srgbClr val="000000"/>
                  </a:solidFill>
                  <a:effectLst/>
                  <a:latin typeface="Arial" panose="020B0604020202020204" pitchFamily="34" charset="0"/>
                  <a:cs typeface="Arial" panose="020B0604020202020204" pitchFamily="34" charset="0"/>
                </a:rPr>
                <a:t>PSYCHIC</a:t>
              </a:r>
            </a:p>
          </p:txBody>
        </p:sp>
        <p:sp>
          <p:nvSpPr>
            <p:cNvPr id="11" name="WordArt 11">
              <a:extLst>
                <a:ext uri="{FF2B5EF4-FFF2-40B4-BE49-F238E27FC236}">
                  <a16:creationId xmlns:a16="http://schemas.microsoft.com/office/drawing/2014/main" id="{2C97CDE6-E8EE-4405-9BF6-1C139CB38E3C}"/>
                </a:ext>
              </a:extLst>
            </p:cNvPr>
            <p:cNvSpPr>
              <a:spLocks noChangeArrowheads="1" noChangeShapeType="1" noTextEdit="1"/>
            </p:cNvSpPr>
            <p:nvPr/>
          </p:nvSpPr>
          <p:spPr bwMode="auto">
            <a:xfrm rot="2148168">
              <a:off x="7776" y="4896"/>
              <a:ext cx="720" cy="144"/>
            </a:xfrm>
            <a:prstGeom prst="rect">
              <a:avLst/>
            </a:prstGeom>
            <a:ln>
              <a:solidFill>
                <a:srgbClr val="CC0000"/>
              </a:solidFill>
            </a:ln>
            <a:extLst>
              <a:ext uri="{AF507438-7753-43E0-B8FC-AC1667EBCBE1}">
                <a14:hiddenEffects xmlns:a14="http://schemas.microsoft.com/office/drawing/2010/main">
                  <a:effectLst/>
                </a14:hiddenEffects>
              </a:ext>
            </a:extLst>
          </p:spPr>
          <p:txBody>
            <a:bodyPr wrap="none" fromWordArt="1">
              <a:prstTxWarp prst="textDeflate">
                <a:avLst>
                  <a:gd name="adj" fmla="val 0"/>
                </a:avLst>
              </a:prstTxWarp>
            </a:bodyPr>
            <a:lstStyle/>
            <a:p>
              <a:pPr algn="ctr" rtl="0">
                <a:buNone/>
              </a:pPr>
              <a:r>
                <a:rPr lang="en-US" sz="1000" kern="10" spc="0">
                  <a:ln w="9525">
                    <a:solidFill>
                      <a:srgbClr val="000000"/>
                    </a:solidFill>
                    <a:round/>
                    <a:headEnd/>
                    <a:tailEnd/>
                  </a:ln>
                  <a:solidFill>
                    <a:srgbClr val="000000"/>
                  </a:solidFill>
                  <a:effectLst/>
                  <a:latin typeface="Arial" panose="020B0604020202020204" pitchFamily="34" charset="0"/>
                  <a:cs typeface="Arial" panose="020B0604020202020204" pitchFamily="34" charset="0"/>
                </a:rPr>
                <a:t>PHYSICAL</a:t>
              </a:r>
            </a:p>
          </p:txBody>
        </p:sp>
        <p:sp>
          <p:nvSpPr>
            <p:cNvPr id="12" name="WordArt 12">
              <a:extLst>
                <a:ext uri="{FF2B5EF4-FFF2-40B4-BE49-F238E27FC236}">
                  <a16:creationId xmlns:a16="http://schemas.microsoft.com/office/drawing/2014/main" id="{A0A8F18D-3DBE-4F38-ADA6-FD8B6EFD14F2}"/>
                </a:ext>
              </a:extLst>
            </p:cNvPr>
            <p:cNvSpPr>
              <a:spLocks noChangeArrowheads="1" noChangeShapeType="1" noTextEdit="1"/>
            </p:cNvSpPr>
            <p:nvPr/>
          </p:nvSpPr>
          <p:spPr bwMode="auto">
            <a:xfrm rot="-2389840">
              <a:off x="3168" y="5040"/>
              <a:ext cx="1152" cy="144"/>
            </a:xfrm>
            <a:prstGeom prst="rect">
              <a:avLst/>
            </a:prstGeom>
            <a:ln>
              <a:solidFill>
                <a:srgbClr val="CC0000"/>
              </a:solidFill>
            </a:ln>
            <a:extLst>
              <a:ext uri="{AF507438-7753-43E0-B8FC-AC1667EBCBE1}">
                <a14:hiddenEffects xmlns:a14="http://schemas.microsoft.com/office/drawing/2010/main">
                  <a:effectLst/>
                </a14:hiddenEffects>
              </a:ext>
            </a:extLst>
          </p:spPr>
          <p:txBody>
            <a:bodyPr wrap="none" fromWordArt="1">
              <a:prstTxWarp prst="textDeflate">
                <a:avLst>
                  <a:gd name="adj" fmla="val 0"/>
                </a:avLst>
              </a:prstTxWarp>
            </a:bodyPr>
            <a:lstStyle/>
            <a:p>
              <a:pPr algn="ctr" rtl="0">
                <a:buNone/>
              </a:pPr>
              <a:r>
                <a:rPr lang="en-US" sz="1000" kern="10" spc="0">
                  <a:ln w="9525">
                    <a:solidFill>
                      <a:srgbClr val="000000"/>
                    </a:solidFill>
                    <a:round/>
                    <a:headEnd/>
                    <a:tailEnd/>
                  </a:ln>
                  <a:solidFill>
                    <a:srgbClr val="000000"/>
                  </a:solidFill>
                  <a:effectLst/>
                  <a:latin typeface="Arial" panose="020B0604020202020204" pitchFamily="34" charset="0"/>
                  <a:cs typeface="Arial" panose="020B0604020202020204" pitchFamily="34" charset="0"/>
                </a:rPr>
                <a:t>SPIRITUAL</a:t>
              </a:r>
            </a:p>
          </p:txBody>
        </p:sp>
        <p:sp>
          <p:nvSpPr>
            <p:cNvPr id="13" name="WordArt 13">
              <a:extLst>
                <a:ext uri="{FF2B5EF4-FFF2-40B4-BE49-F238E27FC236}">
                  <a16:creationId xmlns:a16="http://schemas.microsoft.com/office/drawing/2014/main" id="{2D2C86D8-5498-4F9D-AB7B-C4C05D7E1447}"/>
                </a:ext>
              </a:extLst>
            </p:cNvPr>
            <p:cNvSpPr>
              <a:spLocks noChangeArrowheads="1" noChangeShapeType="1" noTextEdit="1"/>
            </p:cNvSpPr>
            <p:nvPr/>
          </p:nvSpPr>
          <p:spPr bwMode="auto">
            <a:xfrm rot="-5346410">
              <a:off x="2448" y="7056"/>
              <a:ext cx="1008" cy="144"/>
            </a:xfrm>
            <a:prstGeom prst="rect">
              <a:avLst/>
            </a:prstGeom>
            <a:ln>
              <a:solidFill>
                <a:srgbClr val="CC0000"/>
              </a:solidFill>
            </a:ln>
            <a:extLst>
              <a:ext uri="{AF507438-7753-43E0-B8FC-AC1667EBCBE1}">
                <a14:hiddenEffects xmlns:a14="http://schemas.microsoft.com/office/drawing/2010/main">
                  <a:effectLst/>
                </a14:hiddenEffects>
              </a:ext>
            </a:extLst>
          </p:spPr>
          <p:txBody>
            <a:bodyPr wrap="none" fromWordArt="1">
              <a:prstTxWarp prst="textDeflate">
                <a:avLst>
                  <a:gd name="adj" fmla="val 0"/>
                </a:avLst>
              </a:prstTxWarp>
            </a:bodyPr>
            <a:lstStyle/>
            <a:p>
              <a:pPr algn="ctr" rtl="0">
                <a:buNone/>
              </a:pPr>
              <a:r>
                <a:rPr lang="en-US" sz="1000" kern="10" spc="0">
                  <a:ln w="9525">
                    <a:solidFill>
                      <a:srgbClr val="000000"/>
                    </a:solidFill>
                    <a:round/>
                    <a:headEnd/>
                    <a:tailEnd/>
                  </a:ln>
                  <a:solidFill>
                    <a:srgbClr val="000000"/>
                  </a:solidFill>
                  <a:effectLst/>
                  <a:latin typeface="Arial" panose="020B0604020202020204" pitchFamily="34" charset="0"/>
                  <a:cs typeface="Arial" panose="020B0604020202020204" pitchFamily="34" charset="0"/>
                </a:rPr>
                <a:t>SOCIAL</a:t>
              </a:r>
            </a:p>
          </p:txBody>
        </p:sp>
        <p:sp>
          <p:nvSpPr>
            <p:cNvPr id="14" name="WordArt 14">
              <a:extLst>
                <a:ext uri="{FF2B5EF4-FFF2-40B4-BE49-F238E27FC236}">
                  <a16:creationId xmlns:a16="http://schemas.microsoft.com/office/drawing/2014/main" id="{4C1D3A88-6108-43FE-97DE-A4085D63FE31}"/>
                </a:ext>
              </a:extLst>
            </p:cNvPr>
            <p:cNvSpPr>
              <a:spLocks noChangeArrowheads="1" noChangeShapeType="1" noTextEdit="1"/>
            </p:cNvSpPr>
            <p:nvPr/>
          </p:nvSpPr>
          <p:spPr bwMode="auto">
            <a:xfrm rot="-16221775">
              <a:off x="8352" y="7056"/>
              <a:ext cx="1008" cy="144"/>
            </a:xfrm>
            <a:prstGeom prst="rect">
              <a:avLst/>
            </a:prstGeom>
            <a:ln>
              <a:solidFill>
                <a:srgbClr val="CC0000"/>
              </a:solidFill>
            </a:ln>
            <a:extLst>
              <a:ext uri="{AF507438-7753-43E0-B8FC-AC1667EBCBE1}">
                <a14:hiddenEffects xmlns:a14="http://schemas.microsoft.com/office/drawing/2010/main">
                  <a:effectLst/>
                </a14:hiddenEffects>
              </a:ext>
            </a:extLst>
          </p:spPr>
          <p:txBody>
            <a:bodyPr wrap="none" fromWordArt="1">
              <a:prstTxWarp prst="textDeflate">
                <a:avLst>
                  <a:gd name="adj" fmla="val 0"/>
                </a:avLst>
              </a:prstTxWarp>
            </a:bodyPr>
            <a:lstStyle/>
            <a:p>
              <a:pPr algn="ctr" rtl="0">
                <a:buNone/>
              </a:pPr>
              <a:r>
                <a:rPr lang="en-US" sz="1000" kern="10" spc="0">
                  <a:ln w="9525">
                    <a:solidFill>
                      <a:srgbClr val="000000"/>
                    </a:solidFill>
                    <a:round/>
                    <a:headEnd/>
                    <a:tailEnd/>
                  </a:ln>
                  <a:solidFill>
                    <a:srgbClr val="000000"/>
                  </a:solidFill>
                  <a:effectLst/>
                  <a:latin typeface="Arial" panose="020B0604020202020204" pitchFamily="34" charset="0"/>
                  <a:cs typeface="Arial" panose="020B0604020202020204" pitchFamily="34" charset="0"/>
                </a:rPr>
                <a:t>SOCIAL</a:t>
              </a:r>
            </a:p>
          </p:txBody>
        </p:sp>
        <p:sp>
          <p:nvSpPr>
            <p:cNvPr id="15" name="WordArt 15">
              <a:extLst>
                <a:ext uri="{FF2B5EF4-FFF2-40B4-BE49-F238E27FC236}">
                  <a16:creationId xmlns:a16="http://schemas.microsoft.com/office/drawing/2014/main" id="{C56CBAF1-255D-4BE2-B471-AE0A0218FC04}"/>
                </a:ext>
              </a:extLst>
            </p:cNvPr>
            <p:cNvSpPr>
              <a:spLocks noChangeArrowheads="1" noChangeShapeType="1" noTextEdit="1"/>
            </p:cNvSpPr>
            <p:nvPr/>
          </p:nvSpPr>
          <p:spPr bwMode="auto">
            <a:xfrm rot="2148168">
              <a:off x="3312" y="9216"/>
              <a:ext cx="720" cy="144"/>
            </a:xfrm>
            <a:prstGeom prst="rect">
              <a:avLst/>
            </a:prstGeom>
            <a:ln>
              <a:solidFill>
                <a:srgbClr val="CC0000"/>
              </a:solidFill>
            </a:ln>
            <a:extLst>
              <a:ext uri="{AF507438-7753-43E0-B8FC-AC1667EBCBE1}">
                <a14:hiddenEffects xmlns:a14="http://schemas.microsoft.com/office/drawing/2010/main">
                  <a:effectLst/>
                </a14:hiddenEffects>
              </a:ext>
            </a:extLst>
          </p:spPr>
          <p:txBody>
            <a:bodyPr wrap="none" fromWordArt="1">
              <a:prstTxWarp prst="textDeflate">
                <a:avLst>
                  <a:gd name="adj" fmla="val 0"/>
                </a:avLst>
              </a:prstTxWarp>
            </a:bodyPr>
            <a:lstStyle/>
            <a:p>
              <a:pPr algn="ctr" rtl="0">
                <a:buNone/>
              </a:pPr>
              <a:r>
                <a:rPr lang="en-US" sz="1000" kern="10" spc="0">
                  <a:ln w="9525">
                    <a:solidFill>
                      <a:srgbClr val="000000"/>
                    </a:solidFill>
                    <a:round/>
                    <a:headEnd/>
                    <a:tailEnd/>
                  </a:ln>
                  <a:solidFill>
                    <a:srgbClr val="000000"/>
                  </a:solidFill>
                  <a:effectLst/>
                  <a:latin typeface="Arial" panose="020B0604020202020204" pitchFamily="34" charset="0"/>
                  <a:cs typeface="Arial" panose="020B0604020202020204" pitchFamily="34" charset="0"/>
                </a:rPr>
                <a:t>PHYSICAL</a:t>
              </a:r>
            </a:p>
          </p:txBody>
        </p:sp>
        <p:sp>
          <p:nvSpPr>
            <p:cNvPr id="16" name="WordArt 16">
              <a:extLst>
                <a:ext uri="{FF2B5EF4-FFF2-40B4-BE49-F238E27FC236}">
                  <a16:creationId xmlns:a16="http://schemas.microsoft.com/office/drawing/2014/main" id="{D732620B-AAA5-410A-91DE-15E3681D5C71}"/>
                </a:ext>
              </a:extLst>
            </p:cNvPr>
            <p:cNvSpPr>
              <a:spLocks noChangeArrowheads="1" noChangeShapeType="1" noTextEdit="1"/>
            </p:cNvSpPr>
            <p:nvPr/>
          </p:nvSpPr>
          <p:spPr bwMode="auto">
            <a:xfrm rot="-2389840">
              <a:off x="7200" y="8928"/>
              <a:ext cx="1152" cy="144"/>
            </a:xfrm>
            <a:prstGeom prst="rect">
              <a:avLst/>
            </a:prstGeom>
            <a:ln>
              <a:solidFill>
                <a:srgbClr val="CC0000"/>
              </a:solidFill>
            </a:ln>
            <a:extLst>
              <a:ext uri="{AF507438-7753-43E0-B8FC-AC1667EBCBE1}">
                <a14:hiddenEffects xmlns:a14="http://schemas.microsoft.com/office/drawing/2010/main">
                  <a:effectLst/>
                </a14:hiddenEffects>
              </a:ext>
            </a:extLst>
          </p:spPr>
          <p:txBody>
            <a:bodyPr wrap="none" fromWordArt="1">
              <a:prstTxWarp prst="textDeflate">
                <a:avLst>
                  <a:gd name="adj" fmla="val 0"/>
                </a:avLst>
              </a:prstTxWarp>
            </a:bodyPr>
            <a:lstStyle/>
            <a:p>
              <a:pPr algn="ctr" rtl="0">
                <a:buNone/>
              </a:pPr>
              <a:r>
                <a:rPr lang="en-US" sz="1000" kern="10" spc="0">
                  <a:ln w="9525">
                    <a:solidFill>
                      <a:srgbClr val="000000"/>
                    </a:solidFill>
                    <a:round/>
                    <a:headEnd/>
                    <a:tailEnd/>
                  </a:ln>
                  <a:solidFill>
                    <a:srgbClr val="000000"/>
                  </a:solidFill>
                  <a:effectLst/>
                  <a:latin typeface="Arial" panose="020B0604020202020204" pitchFamily="34" charset="0"/>
                  <a:cs typeface="Arial" panose="020B0604020202020204" pitchFamily="34" charset="0"/>
                </a:rPr>
                <a:t>SPIRITUAL</a:t>
              </a:r>
            </a:p>
          </p:txBody>
        </p:sp>
        <p:sp>
          <p:nvSpPr>
            <p:cNvPr id="17" name="WordArt 17">
              <a:extLst>
                <a:ext uri="{FF2B5EF4-FFF2-40B4-BE49-F238E27FC236}">
                  <a16:creationId xmlns:a16="http://schemas.microsoft.com/office/drawing/2014/main" id="{46BD2D15-C864-4B89-8958-F14DEF3049DE}"/>
                </a:ext>
              </a:extLst>
            </p:cNvPr>
            <p:cNvSpPr>
              <a:spLocks noChangeArrowheads="1" noChangeShapeType="1" noTextEdit="1"/>
            </p:cNvSpPr>
            <p:nvPr/>
          </p:nvSpPr>
          <p:spPr bwMode="auto">
            <a:xfrm>
              <a:off x="5472" y="9648"/>
              <a:ext cx="864" cy="144"/>
            </a:xfrm>
            <a:prstGeom prst="rect">
              <a:avLst/>
            </a:prstGeom>
            <a:ln>
              <a:solidFill>
                <a:srgbClr val="CC0000"/>
              </a:solidFill>
            </a:ln>
            <a:extLst>
              <a:ext uri="{AF507438-7753-43E0-B8FC-AC1667EBCBE1}">
                <a14:hiddenEffects xmlns:a14="http://schemas.microsoft.com/office/drawing/2010/main">
                  <a:effectLst/>
                </a14:hiddenEffects>
              </a:ext>
            </a:extLst>
          </p:spPr>
          <p:txBody>
            <a:bodyPr wrap="none" fromWordArt="1">
              <a:prstTxWarp prst="textDeflate">
                <a:avLst>
                  <a:gd name="adj" fmla="val 0"/>
                </a:avLst>
              </a:prstTxWarp>
            </a:bodyPr>
            <a:lstStyle/>
            <a:p>
              <a:pPr algn="ctr" rtl="0">
                <a:buNone/>
              </a:pPr>
              <a:r>
                <a:rPr lang="en-US" sz="1000" kern="10" spc="0">
                  <a:ln w="9525">
                    <a:solidFill>
                      <a:srgbClr val="000000"/>
                    </a:solidFill>
                    <a:round/>
                    <a:headEnd/>
                    <a:tailEnd/>
                  </a:ln>
                  <a:solidFill>
                    <a:srgbClr val="000000"/>
                  </a:solidFill>
                  <a:effectLst/>
                  <a:latin typeface="Arial" panose="020B0604020202020204" pitchFamily="34" charset="0"/>
                  <a:cs typeface="Arial" panose="020B0604020202020204" pitchFamily="34" charset="0"/>
                </a:rPr>
                <a:t>PSYCHIC</a:t>
              </a:r>
            </a:p>
          </p:txBody>
        </p:sp>
        <p:sp>
          <p:nvSpPr>
            <p:cNvPr id="18" name="WordArt 18">
              <a:extLst>
                <a:ext uri="{FF2B5EF4-FFF2-40B4-BE49-F238E27FC236}">
                  <a16:creationId xmlns:a16="http://schemas.microsoft.com/office/drawing/2014/main" id="{E713BB1E-B5E6-45C2-A474-A2A12DB0E7B9}"/>
                </a:ext>
              </a:extLst>
            </p:cNvPr>
            <p:cNvSpPr>
              <a:spLocks noChangeArrowheads="1" noChangeShapeType="1" noTextEdit="1"/>
            </p:cNvSpPr>
            <p:nvPr/>
          </p:nvSpPr>
          <p:spPr bwMode="auto">
            <a:xfrm>
              <a:off x="5184" y="6768"/>
              <a:ext cx="1296" cy="576"/>
            </a:xfrm>
            <a:prstGeom prst="rect">
              <a:avLst/>
            </a:prstGeom>
            <a:ln>
              <a:solidFill>
                <a:srgbClr val="CC0000"/>
              </a:solidFill>
            </a:ln>
            <a:extLst>
              <a:ext uri="{AF507438-7753-43E0-B8FC-AC1667EBCBE1}">
                <a14:hiddenEffects xmlns:a14="http://schemas.microsoft.com/office/drawing/2010/main">
                  <a:effectLst/>
                </a14:hiddenEffects>
              </a:ext>
            </a:extLst>
          </p:spPr>
          <p:txBody>
            <a:bodyPr wrap="none" fromWordArt="1">
              <a:prstTxWarp prst="textDeflate">
                <a:avLst>
                  <a:gd name="adj" fmla="val 0"/>
                </a:avLst>
              </a:prstTxWarp>
            </a:bodyPr>
            <a:lstStyle/>
            <a:p>
              <a:pPr algn="ctr" rtl="0">
                <a:buNone/>
              </a:pPr>
              <a:r>
                <a:rPr lang="en-US" sz="1000" kern="10" spc="0" dirty="0">
                  <a:ln w="9525">
                    <a:solidFill>
                      <a:srgbClr val="000000"/>
                    </a:solidFill>
                    <a:round/>
                    <a:headEnd/>
                    <a:tailEnd/>
                  </a:ln>
                  <a:solidFill>
                    <a:srgbClr val="000000"/>
                  </a:solidFill>
                  <a:effectLst/>
                  <a:latin typeface="Arial" panose="020B0604020202020204" pitchFamily="34" charset="0"/>
                  <a:cs typeface="Arial" panose="020B0604020202020204" pitchFamily="34" charset="0"/>
                </a:rPr>
                <a:t>HEALTH</a:t>
              </a:r>
            </a:p>
          </p:txBody>
        </p:sp>
        <p:sp>
          <p:nvSpPr>
            <p:cNvPr id="19" name="WordArt 19">
              <a:extLst>
                <a:ext uri="{FF2B5EF4-FFF2-40B4-BE49-F238E27FC236}">
                  <a16:creationId xmlns:a16="http://schemas.microsoft.com/office/drawing/2014/main" id="{FAAA88BC-589C-4433-821E-51F0EC0EA2C7}"/>
                </a:ext>
              </a:extLst>
            </p:cNvPr>
            <p:cNvSpPr>
              <a:spLocks noChangeArrowheads="1" noChangeShapeType="1" noTextEdit="1"/>
            </p:cNvSpPr>
            <p:nvPr/>
          </p:nvSpPr>
          <p:spPr bwMode="auto">
            <a:xfrm>
              <a:off x="4176" y="10512"/>
              <a:ext cx="3600" cy="280"/>
            </a:xfrm>
            <a:prstGeom prst="rect">
              <a:avLst/>
            </a:prstGeom>
            <a:ln>
              <a:solidFill>
                <a:srgbClr val="CC0000"/>
              </a:solidFill>
            </a:ln>
            <a:extLst>
              <a:ext uri="{AF507438-7753-43E0-B8FC-AC1667EBCBE1}">
                <a14:hiddenEffects xmlns:a14="http://schemas.microsoft.com/office/drawing/2010/main">
                  <a:effectLst/>
                </a14:hiddenEffects>
              </a:ext>
            </a:extLst>
          </p:spPr>
          <p:txBody>
            <a:bodyPr wrap="none" fromWordArt="1">
              <a:prstTxWarp prst="textCanDown">
                <a:avLst>
                  <a:gd name="adj" fmla="val 33333"/>
                </a:avLst>
              </a:prstTxWarp>
            </a:bodyPr>
            <a:lstStyle/>
            <a:p>
              <a:pPr algn="ctr" rtl="0">
                <a:buNone/>
              </a:pPr>
              <a:r>
                <a:rPr lang="en-US" sz="1000" kern="10" spc="0">
                  <a:ln w="9525">
                    <a:solidFill>
                      <a:srgbClr val="000000"/>
                    </a:solidFill>
                    <a:round/>
                    <a:headEnd/>
                    <a:tailEnd/>
                  </a:ln>
                  <a:solidFill>
                    <a:srgbClr val="000000"/>
                  </a:solidFill>
                  <a:effectLst/>
                  <a:latin typeface="Arial" panose="020B0604020202020204" pitchFamily="34" charset="0"/>
                  <a:cs typeface="Arial" panose="020B0604020202020204" pitchFamily="34" charset="0"/>
                </a:rPr>
                <a:t>SOCIO-ECONOMIC AND CULTURAL FRAMEWORK</a:t>
              </a:r>
            </a:p>
          </p:txBody>
        </p:sp>
        <p:sp>
          <p:nvSpPr>
            <p:cNvPr id="20" name="WordArt 20">
              <a:extLst>
                <a:ext uri="{FF2B5EF4-FFF2-40B4-BE49-F238E27FC236}">
                  <a16:creationId xmlns:a16="http://schemas.microsoft.com/office/drawing/2014/main" id="{8D8B41F7-EF85-429E-BEAF-9700915BD7E3}"/>
                </a:ext>
              </a:extLst>
            </p:cNvPr>
            <p:cNvSpPr>
              <a:spLocks noChangeArrowheads="1" noChangeShapeType="1" noTextEdit="1"/>
            </p:cNvSpPr>
            <p:nvPr/>
          </p:nvSpPr>
          <p:spPr bwMode="auto">
            <a:xfrm>
              <a:off x="5328" y="11088"/>
              <a:ext cx="1296" cy="288"/>
            </a:xfrm>
            <a:prstGeom prst="rect">
              <a:avLst/>
            </a:prstGeom>
            <a:ln>
              <a:solidFill>
                <a:srgbClr val="CC0000"/>
              </a:solidFill>
            </a:ln>
            <a:extLst>
              <a:ext uri="{AF507438-7753-43E0-B8FC-AC1667EBCBE1}">
                <a14:hiddenEffects xmlns:a14="http://schemas.microsoft.com/office/drawing/2010/main">
                  <a:effectLst/>
                </a14:hiddenEffects>
              </a:ext>
            </a:extLst>
          </p:spPr>
          <p:txBody>
            <a:bodyPr wrap="none" fromWordArt="1">
              <a:prstTxWarp prst="textCanDown">
                <a:avLst>
                  <a:gd name="adj" fmla="val 33333"/>
                </a:avLst>
              </a:prstTxWarp>
            </a:bodyPr>
            <a:lstStyle/>
            <a:p>
              <a:pPr algn="ctr" rtl="0">
                <a:buNone/>
              </a:pPr>
              <a:r>
                <a:rPr lang="en-US" sz="1000" kern="10" spc="0">
                  <a:ln w="9525">
                    <a:solidFill>
                      <a:srgbClr val="000000"/>
                    </a:solidFill>
                    <a:round/>
                    <a:headEnd/>
                    <a:tailEnd/>
                  </a:ln>
                  <a:solidFill>
                    <a:srgbClr val="000000"/>
                  </a:solidFill>
                  <a:effectLst/>
                  <a:latin typeface="Arial" panose="020B0604020202020204" pitchFamily="34" charset="0"/>
                  <a:cs typeface="Arial" panose="020B0604020202020204" pitchFamily="34" charset="0"/>
                </a:rPr>
                <a:t>ECOLOGICAL FRAMEWORK</a:t>
              </a:r>
            </a:p>
          </p:txBody>
        </p:sp>
      </p:grpSp>
    </p:spTree>
    <p:extLst>
      <p:ext uri="{BB962C8B-B14F-4D97-AF65-F5344CB8AC3E}">
        <p14:creationId xmlns:p14="http://schemas.microsoft.com/office/powerpoint/2010/main" val="33902028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038F7-1A82-423A-9C16-46397F70C7B7}"/>
              </a:ext>
            </a:extLst>
          </p:cNvPr>
          <p:cNvSpPr>
            <a:spLocks noGrp="1"/>
          </p:cNvSpPr>
          <p:nvPr>
            <p:ph type="title"/>
          </p:nvPr>
        </p:nvSpPr>
        <p:spPr/>
        <p:txBody>
          <a:bodyPr>
            <a:normAutofit/>
          </a:bodyPr>
          <a:lstStyle/>
          <a:p>
            <a:r>
              <a:rPr lang="en-US" sz="3600" b="1" dirty="0">
                <a:latin typeface="+mn-lt"/>
              </a:rPr>
              <a:t>References</a:t>
            </a:r>
          </a:p>
        </p:txBody>
      </p:sp>
      <p:sp>
        <p:nvSpPr>
          <p:cNvPr id="3" name="Content Placeholder 2">
            <a:extLst>
              <a:ext uri="{FF2B5EF4-FFF2-40B4-BE49-F238E27FC236}">
                <a16:creationId xmlns:a16="http://schemas.microsoft.com/office/drawing/2014/main" id="{3364A05A-B6E7-483B-904D-E65C0EE83557}"/>
              </a:ext>
            </a:extLst>
          </p:cNvPr>
          <p:cNvSpPr>
            <a:spLocks noGrp="1"/>
          </p:cNvSpPr>
          <p:nvPr>
            <p:ph idx="1"/>
          </p:nvPr>
        </p:nvSpPr>
        <p:spPr>
          <a:xfrm>
            <a:off x="838200" y="1440873"/>
            <a:ext cx="10515600" cy="4736090"/>
          </a:xfrm>
        </p:spPr>
        <p:txBody>
          <a:bodyPr>
            <a:noAutofit/>
          </a:bodyPr>
          <a:lstStyle/>
          <a:p>
            <a:pPr marL="0" indent="0">
              <a:buNone/>
            </a:pPr>
            <a:r>
              <a:rPr lang="en-US" sz="2600" dirty="0"/>
              <a:t>1. </a:t>
            </a:r>
            <a:r>
              <a:rPr lang="en-US" sz="2600" b="0" i="0" dirty="0">
                <a:solidFill>
                  <a:srgbClr val="222222"/>
                </a:solidFill>
                <a:effectLst/>
              </a:rPr>
              <a:t>Callaghan, P., &amp; Morrissey, J. (1993). Social support and health: a review. </a:t>
            </a:r>
            <a:r>
              <a:rPr lang="en-US" sz="2600" b="0" i="1" dirty="0">
                <a:solidFill>
                  <a:srgbClr val="222222"/>
                </a:solidFill>
                <a:effectLst/>
              </a:rPr>
              <a:t>Journal of advanced nursing</a:t>
            </a:r>
            <a:r>
              <a:rPr lang="en-US" sz="2600" b="0" i="0" dirty="0">
                <a:solidFill>
                  <a:srgbClr val="222222"/>
                </a:solidFill>
                <a:effectLst/>
              </a:rPr>
              <a:t>, </a:t>
            </a:r>
            <a:r>
              <a:rPr lang="en-US" sz="2600" b="0" i="1" dirty="0">
                <a:solidFill>
                  <a:srgbClr val="222222"/>
                </a:solidFill>
                <a:effectLst/>
              </a:rPr>
              <a:t>18</a:t>
            </a:r>
            <a:r>
              <a:rPr lang="en-US" sz="2600" b="0" i="0" dirty="0">
                <a:solidFill>
                  <a:srgbClr val="222222"/>
                </a:solidFill>
                <a:effectLst/>
              </a:rPr>
              <a:t>(2), 203-210.</a:t>
            </a:r>
          </a:p>
          <a:p>
            <a:pPr marL="0" indent="0">
              <a:buNone/>
            </a:pPr>
            <a:r>
              <a:rPr lang="en-US" sz="2600" dirty="0"/>
              <a:t>2. </a:t>
            </a:r>
            <a:r>
              <a:rPr lang="en-US" sz="2600" b="0" i="0" dirty="0">
                <a:solidFill>
                  <a:srgbClr val="222222"/>
                </a:solidFill>
                <a:effectLst/>
              </a:rPr>
              <a:t>Cohen, S., Underwood, L. G., &amp; Gottlieb, B. H. (Eds.). (2000). </a:t>
            </a:r>
            <a:r>
              <a:rPr lang="en-US" sz="2600" b="0" i="1" dirty="0">
                <a:solidFill>
                  <a:srgbClr val="222222"/>
                </a:solidFill>
                <a:effectLst/>
              </a:rPr>
              <a:t>Social support measurement and intervention: A guide for health and social scientists</a:t>
            </a:r>
            <a:r>
              <a:rPr lang="en-US" sz="2600" b="0" i="0" dirty="0">
                <a:solidFill>
                  <a:srgbClr val="222222"/>
                </a:solidFill>
                <a:effectLst/>
              </a:rPr>
              <a:t>. Oxford University Press.</a:t>
            </a:r>
          </a:p>
          <a:p>
            <a:pPr marL="0" indent="0">
              <a:buNone/>
            </a:pPr>
            <a:r>
              <a:rPr lang="en-US" sz="2600" dirty="0">
                <a:solidFill>
                  <a:srgbClr val="222222"/>
                </a:solidFill>
              </a:rPr>
              <a:t>3. </a:t>
            </a:r>
            <a:r>
              <a:rPr lang="en-US" sz="2600" b="0" i="0" dirty="0">
                <a:solidFill>
                  <a:srgbClr val="222222"/>
                </a:solidFill>
                <a:effectLst/>
              </a:rPr>
              <a:t>Schwarzer, R., &amp; </a:t>
            </a:r>
            <a:r>
              <a:rPr lang="en-US" sz="2600" b="0" i="0" dirty="0" err="1">
                <a:solidFill>
                  <a:srgbClr val="222222"/>
                </a:solidFill>
                <a:effectLst/>
              </a:rPr>
              <a:t>Leppin</a:t>
            </a:r>
            <a:r>
              <a:rPr lang="en-US" sz="2600" b="0" i="0" dirty="0">
                <a:solidFill>
                  <a:srgbClr val="222222"/>
                </a:solidFill>
                <a:effectLst/>
              </a:rPr>
              <a:t>, A. (1989). Social support and health: A meta-analysis. </a:t>
            </a:r>
            <a:r>
              <a:rPr lang="en-US" sz="2600" b="0" i="1" dirty="0">
                <a:solidFill>
                  <a:srgbClr val="222222"/>
                </a:solidFill>
                <a:effectLst/>
              </a:rPr>
              <a:t>Psychology and health</a:t>
            </a:r>
            <a:r>
              <a:rPr lang="en-US" sz="2600" b="0" i="0" dirty="0">
                <a:solidFill>
                  <a:srgbClr val="222222"/>
                </a:solidFill>
                <a:effectLst/>
              </a:rPr>
              <a:t>, </a:t>
            </a:r>
            <a:r>
              <a:rPr lang="en-US" sz="2600" b="0" i="1" dirty="0">
                <a:solidFill>
                  <a:srgbClr val="222222"/>
                </a:solidFill>
                <a:effectLst/>
              </a:rPr>
              <a:t>3</a:t>
            </a:r>
            <a:r>
              <a:rPr lang="en-US" sz="2600" b="0" i="0" dirty="0">
                <a:solidFill>
                  <a:srgbClr val="222222"/>
                </a:solidFill>
                <a:effectLst/>
              </a:rPr>
              <a:t>(1), 1-15.</a:t>
            </a:r>
            <a:endParaRPr lang="en-US" sz="2600" dirty="0">
              <a:solidFill>
                <a:srgbClr val="222222"/>
              </a:solidFill>
            </a:endParaRPr>
          </a:p>
          <a:p>
            <a:pPr marL="0" indent="0">
              <a:buNone/>
            </a:pPr>
            <a:r>
              <a:rPr lang="en-US" sz="2600" dirty="0">
                <a:solidFill>
                  <a:srgbClr val="222222"/>
                </a:solidFill>
              </a:rPr>
              <a:t>4. </a:t>
            </a:r>
            <a:r>
              <a:rPr lang="en-US" sz="2600" b="0" i="0" dirty="0">
                <a:solidFill>
                  <a:srgbClr val="222222"/>
                </a:solidFill>
                <a:effectLst/>
              </a:rPr>
              <a:t>Bloom, J. R. (1990). The relationship of social support and health. </a:t>
            </a:r>
            <a:r>
              <a:rPr lang="en-US" sz="2600" b="0" i="1" dirty="0">
                <a:solidFill>
                  <a:srgbClr val="222222"/>
                </a:solidFill>
                <a:effectLst/>
              </a:rPr>
              <a:t>Social Science &amp; Medicine</a:t>
            </a:r>
            <a:r>
              <a:rPr lang="en-US" sz="2600" b="0" i="0" dirty="0">
                <a:solidFill>
                  <a:srgbClr val="222222"/>
                </a:solidFill>
                <a:effectLst/>
              </a:rPr>
              <a:t>, </a:t>
            </a:r>
            <a:r>
              <a:rPr lang="en-US" sz="2600" b="0" i="1" dirty="0">
                <a:solidFill>
                  <a:srgbClr val="222222"/>
                </a:solidFill>
                <a:effectLst/>
              </a:rPr>
              <a:t>30</a:t>
            </a:r>
            <a:r>
              <a:rPr lang="en-US" sz="2600" b="0" i="0" dirty="0">
                <a:solidFill>
                  <a:srgbClr val="222222"/>
                </a:solidFill>
                <a:effectLst/>
              </a:rPr>
              <a:t>(5), 635-637.</a:t>
            </a:r>
          </a:p>
          <a:p>
            <a:pPr marL="0" indent="0">
              <a:buNone/>
            </a:pPr>
            <a:r>
              <a:rPr lang="en-US" sz="2600" dirty="0">
                <a:solidFill>
                  <a:srgbClr val="222222"/>
                </a:solidFill>
              </a:rPr>
              <a:t>5. </a:t>
            </a:r>
            <a:r>
              <a:rPr lang="en-US" sz="2600" b="0" i="0" dirty="0" err="1">
                <a:solidFill>
                  <a:srgbClr val="222222"/>
                </a:solidFill>
                <a:effectLst/>
              </a:rPr>
              <a:t>Lakey</a:t>
            </a:r>
            <a:r>
              <a:rPr lang="en-US" sz="2600" b="0" i="0" dirty="0">
                <a:solidFill>
                  <a:srgbClr val="222222"/>
                </a:solidFill>
                <a:effectLst/>
              </a:rPr>
              <a:t>, B., &amp; Cohen, S. (2000). Social support and theory. </a:t>
            </a:r>
            <a:r>
              <a:rPr lang="en-US" sz="2600" b="0" i="1" dirty="0">
                <a:solidFill>
                  <a:srgbClr val="222222"/>
                </a:solidFill>
                <a:effectLst/>
              </a:rPr>
              <a:t>Social support measurement and intervention: A guide for health and social scientists</a:t>
            </a:r>
            <a:r>
              <a:rPr lang="en-US" sz="2600" b="0" i="0" dirty="0">
                <a:solidFill>
                  <a:srgbClr val="222222"/>
                </a:solidFill>
                <a:effectLst/>
              </a:rPr>
              <a:t>, </a:t>
            </a:r>
            <a:r>
              <a:rPr lang="en-US" sz="2600" b="0" i="1" dirty="0">
                <a:solidFill>
                  <a:srgbClr val="222222"/>
                </a:solidFill>
                <a:effectLst/>
              </a:rPr>
              <a:t>29</a:t>
            </a:r>
            <a:r>
              <a:rPr lang="en-US" sz="2600" b="0" i="0" dirty="0">
                <a:solidFill>
                  <a:srgbClr val="222222"/>
                </a:solidFill>
                <a:effectLst/>
              </a:rPr>
              <a:t>, 29-49.</a:t>
            </a:r>
            <a:endParaRPr lang="en-US" sz="2600" dirty="0"/>
          </a:p>
        </p:txBody>
      </p:sp>
    </p:spTree>
    <p:extLst>
      <p:ext uri="{BB962C8B-B14F-4D97-AF65-F5344CB8AC3E}">
        <p14:creationId xmlns:p14="http://schemas.microsoft.com/office/powerpoint/2010/main" val="15896501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870F-EE32-4061-80CA-D820F1FBF095}"/>
              </a:ext>
            </a:extLst>
          </p:cNvPr>
          <p:cNvSpPr>
            <a:spLocks noGrp="1"/>
          </p:cNvSpPr>
          <p:nvPr>
            <p:ph type="title"/>
          </p:nvPr>
        </p:nvSpPr>
        <p:spPr>
          <a:xfrm>
            <a:off x="838200" y="1842942"/>
            <a:ext cx="10515600" cy="1325563"/>
          </a:xfrm>
        </p:spPr>
        <p:txBody>
          <a:bodyPr/>
          <a:lstStyle/>
          <a:p>
            <a:r>
              <a:rPr lang="en-US" b="1" dirty="0"/>
              <a:t>Course 9</a:t>
            </a:r>
          </a:p>
        </p:txBody>
      </p:sp>
      <p:sp>
        <p:nvSpPr>
          <p:cNvPr id="3" name="Content Placeholder 2">
            <a:extLst>
              <a:ext uri="{FF2B5EF4-FFF2-40B4-BE49-F238E27FC236}">
                <a16:creationId xmlns:a16="http://schemas.microsoft.com/office/drawing/2014/main" id="{32DE9BA0-F4A5-4331-8410-04904E3984E6}"/>
              </a:ext>
            </a:extLst>
          </p:cNvPr>
          <p:cNvSpPr>
            <a:spLocks noGrp="1"/>
          </p:cNvSpPr>
          <p:nvPr>
            <p:ph idx="1"/>
          </p:nvPr>
        </p:nvSpPr>
        <p:spPr>
          <a:xfrm>
            <a:off x="838200" y="4037879"/>
            <a:ext cx="10515600" cy="1240848"/>
          </a:xfrm>
        </p:spPr>
        <p:txBody>
          <a:bodyPr>
            <a:normAutofit/>
          </a:bodyPr>
          <a:lstStyle/>
          <a:p>
            <a:pPr marL="0" indent="0">
              <a:buNone/>
            </a:pPr>
            <a:r>
              <a:rPr lang="en-US" sz="3600" b="1" dirty="0"/>
              <a:t>The role of </a:t>
            </a:r>
            <a:r>
              <a:rPr lang="en-US" sz="3600" b="1" dirty="0" err="1"/>
              <a:t>behaviour</a:t>
            </a:r>
            <a:r>
              <a:rPr lang="en-US" sz="3600" b="1" dirty="0"/>
              <a:t> in health</a:t>
            </a:r>
          </a:p>
        </p:txBody>
      </p:sp>
      <p:pic>
        <p:nvPicPr>
          <p:cNvPr id="4" name="Picture 3">
            <a:extLst>
              <a:ext uri="{FF2B5EF4-FFF2-40B4-BE49-F238E27FC236}">
                <a16:creationId xmlns:a16="http://schemas.microsoft.com/office/drawing/2014/main" id="{8F05BABB-5AE8-4967-9B25-BC84B410D511}"/>
              </a:ext>
            </a:extLst>
          </p:cNvPr>
          <p:cNvPicPr/>
          <p:nvPr/>
        </p:nvPicPr>
        <p:blipFill>
          <a:blip r:embed="rId2">
            <a:extLst>
              <a:ext uri="{28A0092B-C50C-407E-A947-70E740481C1C}">
                <a14:useLocalDpi xmlns:a14="http://schemas.microsoft.com/office/drawing/2010/main" val="0"/>
              </a:ext>
            </a:extLst>
          </a:blip>
          <a:stretch>
            <a:fillRect/>
          </a:stretch>
        </p:blipFill>
        <p:spPr>
          <a:xfrm>
            <a:off x="838200" y="416791"/>
            <a:ext cx="3779520" cy="1295400"/>
          </a:xfrm>
          <a:prstGeom prst="rect">
            <a:avLst/>
          </a:prstGeom>
        </p:spPr>
      </p:pic>
    </p:spTree>
    <p:extLst>
      <p:ext uri="{BB962C8B-B14F-4D97-AF65-F5344CB8AC3E}">
        <p14:creationId xmlns:p14="http://schemas.microsoft.com/office/powerpoint/2010/main" val="20236696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6DF6F3-841B-48FB-B03E-F40CF5CC8CD2}"/>
              </a:ext>
            </a:extLst>
          </p:cNvPr>
          <p:cNvSpPr>
            <a:spLocks noGrp="1"/>
          </p:cNvSpPr>
          <p:nvPr>
            <p:ph idx="1"/>
          </p:nvPr>
        </p:nvSpPr>
        <p:spPr>
          <a:xfrm>
            <a:off x="838200" y="720436"/>
            <a:ext cx="10515600" cy="5680364"/>
          </a:xfrm>
        </p:spPr>
        <p:txBody>
          <a:bodyPr>
            <a:normAutofit/>
          </a:bodyPr>
          <a:lstStyle/>
          <a:p>
            <a:pPr marL="0" indent="0">
              <a:buNone/>
            </a:pPr>
            <a:r>
              <a:rPr lang="en-US" b="1" dirty="0"/>
              <a:t>Lifestyle concept</a:t>
            </a:r>
          </a:p>
          <a:p>
            <a:r>
              <a:rPr lang="en-US" dirty="0"/>
              <a:t>Social changes resulting from economic development, industrialization, and </a:t>
            </a:r>
            <a:r>
              <a:rPr lang="en-US" dirty="0" err="1"/>
              <a:t>urbanisation</a:t>
            </a:r>
            <a:r>
              <a:rPr lang="en-US" dirty="0"/>
              <a:t> the breakdown of family traditions and cohesion, information bombardment, the unpredictability of many events, have eroded the individual's resistance to the multiple psychosocial demands to which he or she is subjected [1]. </a:t>
            </a:r>
          </a:p>
          <a:p>
            <a:pPr marL="0" indent="0">
              <a:buNone/>
            </a:pPr>
            <a:endParaRPr lang="en-US" sz="1600" dirty="0"/>
          </a:p>
          <a:p>
            <a:r>
              <a:rPr lang="en-US" dirty="0"/>
              <a:t>The concept of lifestyle defines the totality of voluntary decisions and actions that affect health [1, 2]. </a:t>
            </a:r>
          </a:p>
          <a:p>
            <a:pPr marL="0" indent="0">
              <a:buNone/>
            </a:pPr>
            <a:endParaRPr lang="en-US" sz="1600" dirty="0"/>
          </a:p>
          <a:p>
            <a:r>
              <a:rPr lang="en-US" dirty="0" err="1"/>
              <a:t>Behavioural</a:t>
            </a:r>
            <a:r>
              <a:rPr lang="en-US" dirty="0"/>
              <a:t> lifestyle factors can consist of:</a:t>
            </a:r>
          </a:p>
          <a:p>
            <a:pPr marL="0" indent="0">
              <a:buNone/>
            </a:pPr>
            <a:r>
              <a:rPr lang="en-US" dirty="0"/>
              <a:t>1. risk factors </a:t>
            </a:r>
          </a:p>
          <a:p>
            <a:pPr marL="0" indent="0">
              <a:buNone/>
            </a:pPr>
            <a:r>
              <a:rPr lang="en-US" dirty="0"/>
              <a:t>2. protective factors</a:t>
            </a:r>
          </a:p>
        </p:txBody>
      </p:sp>
    </p:spTree>
    <p:extLst>
      <p:ext uri="{BB962C8B-B14F-4D97-AF65-F5344CB8AC3E}">
        <p14:creationId xmlns:p14="http://schemas.microsoft.com/office/powerpoint/2010/main" val="39036747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A7347E-E0E9-4897-B8FC-FEFD09D69BDE}"/>
              </a:ext>
            </a:extLst>
          </p:cNvPr>
          <p:cNvSpPr>
            <a:spLocks noGrp="1"/>
          </p:cNvSpPr>
          <p:nvPr>
            <p:ph idx="1"/>
          </p:nvPr>
        </p:nvSpPr>
        <p:spPr>
          <a:xfrm>
            <a:off x="838200" y="692727"/>
            <a:ext cx="10515600" cy="5484236"/>
          </a:xfrm>
        </p:spPr>
        <p:txBody>
          <a:bodyPr/>
          <a:lstStyle/>
          <a:p>
            <a:pPr marL="0" indent="0">
              <a:buNone/>
            </a:pPr>
            <a:r>
              <a:rPr lang="en-US" b="1" dirty="0"/>
              <a:t>Lifestyle patterns and influencing factors</a:t>
            </a:r>
          </a:p>
          <a:p>
            <a:pPr marL="0" indent="0">
              <a:buNone/>
            </a:pPr>
            <a:endParaRPr lang="en-US" dirty="0"/>
          </a:p>
          <a:p>
            <a:pPr marL="0" indent="0">
              <a:buNone/>
            </a:pPr>
            <a:r>
              <a:rPr lang="en-US" b="1" i="1" dirty="0"/>
              <a:t>Social learning model </a:t>
            </a:r>
            <a:r>
              <a:rPr lang="en-US" dirty="0"/>
              <a:t>(Bandura)</a:t>
            </a:r>
          </a:p>
          <a:p>
            <a:pPr marL="0" indent="0">
              <a:buNone/>
            </a:pPr>
            <a:endParaRPr lang="en-US" dirty="0"/>
          </a:p>
          <a:p>
            <a:pPr marL="0" indent="0">
              <a:buNone/>
            </a:pPr>
            <a:r>
              <a:rPr lang="en-US" dirty="0" err="1"/>
              <a:t>Behaviours</a:t>
            </a:r>
            <a:r>
              <a:rPr lang="en-US" dirty="0"/>
              <a:t> are learned through [3, 4]:</a:t>
            </a:r>
          </a:p>
          <a:p>
            <a:pPr>
              <a:buFont typeface="Wingdings" panose="05000000000000000000" pitchFamily="2" charset="2"/>
              <a:buChar char="Ø"/>
            </a:pPr>
            <a:r>
              <a:rPr lang="en-US" dirty="0"/>
              <a:t> imitation</a:t>
            </a:r>
          </a:p>
          <a:p>
            <a:pPr>
              <a:buFont typeface="Wingdings" panose="05000000000000000000" pitchFamily="2" charset="2"/>
              <a:buChar char="Ø"/>
            </a:pPr>
            <a:r>
              <a:rPr lang="en-US" dirty="0"/>
              <a:t>social persuasion or</a:t>
            </a:r>
          </a:p>
          <a:p>
            <a:pPr>
              <a:buFont typeface="Wingdings" panose="05000000000000000000" pitchFamily="2" charset="2"/>
              <a:buChar char="Ø"/>
            </a:pPr>
            <a:r>
              <a:rPr lang="en-US" dirty="0"/>
              <a:t> reinforcement from peer group, friends. </a:t>
            </a:r>
          </a:p>
          <a:p>
            <a:pPr>
              <a:buFont typeface="Wingdings" panose="05000000000000000000" pitchFamily="2" charset="2"/>
              <a:buChar char="Ø"/>
            </a:pPr>
            <a:endParaRPr lang="en-US" dirty="0"/>
          </a:p>
          <a:p>
            <a:pPr marL="0" indent="0">
              <a:buNone/>
            </a:pPr>
            <a:r>
              <a:rPr lang="en-US" dirty="0"/>
              <a:t>The media and advertising messages play a key role in this.</a:t>
            </a:r>
          </a:p>
        </p:txBody>
      </p:sp>
    </p:spTree>
    <p:extLst>
      <p:ext uri="{BB962C8B-B14F-4D97-AF65-F5344CB8AC3E}">
        <p14:creationId xmlns:p14="http://schemas.microsoft.com/office/powerpoint/2010/main" val="134075659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CB4191-032F-403A-80B6-C469332EB1F7}"/>
              </a:ext>
            </a:extLst>
          </p:cNvPr>
          <p:cNvSpPr>
            <a:spLocks noGrp="1"/>
          </p:cNvSpPr>
          <p:nvPr>
            <p:ph idx="1"/>
          </p:nvPr>
        </p:nvSpPr>
        <p:spPr>
          <a:xfrm>
            <a:off x="838200" y="951345"/>
            <a:ext cx="10515600" cy="5225618"/>
          </a:xfrm>
        </p:spPr>
        <p:txBody>
          <a:bodyPr/>
          <a:lstStyle/>
          <a:p>
            <a:pPr marL="0" indent="0">
              <a:buNone/>
            </a:pPr>
            <a:r>
              <a:rPr lang="en-US" b="1" i="1" dirty="0"/>
              <a:t>Health Belief Model </a:t>
            </a:r>
            <a:r>
              <a:rPr lang="en-US" dirty="0"/>
              <a:t>(Rosenstock, Becker)</a:t>
            </a:r>
          </a:p>
          <a:p>
            <a:pPr marL="0" indent="0">
              <a:buNone/>
            </a:pPr>
            <a:r>
              <a:rPr lang="en-US" dirty="0"/>
              <a:t>According to this model the person adopts or does not adopt a risky </a:t>
            </a:r>
            <a:r>
              <a:rPr lang="en-US" dirty="0" err="1"/>
              <a:t>behaviour</a:t>
            </a:r>
            <a:r>
              <a:rPr lang="en-US" dirty="0"/>
              <a:t> depending on his/her [5, 6]:</a:t>
            </a:r>
          </a:p>
          <a:p>
            <a:pPr>
              <a:buFont typeface="Wingdings" panose="05000000000000000000" pitchFamily="2" charset="2"/>
              <a:buChar char="Ø"/>
            </a:pPr>
            <a:r>
              <a:rPr lang="en-US" dirty="0"/>
              <a:t>perception of the </a:t>
            </a:r>
            <a:r>
              <a:rPr lang="en-US" dirty="0" err="1"/>
              <a:t>behaviour</a:t>
            </a:r>
            <a:endParaRPr lang="en-US" dirty="0"/>
          </a:p>
          <a:p>
            <a:pPr>
              <a:buFont typeface="Wingdings" panose="05000000000000000000" pitchFamily="2" charset="2"/>
              <a:buChar char="Ø"/>
            </a:pPr>
            <a:r>
              <a:rPr lang="en-US" dirty="0"/>
              <a:t>personal vulnerability</a:t>
            </a:r>
          </a:p>
          <a:p>
            <a:pPr>
              <a:buFont typeface="Wingdings" panose="05000000000000000000" pitchFamily="2" charset="2"/>
              <a:buChar char="Ø"/>
            </a:pPr>
            <a:r>
              <a:rPr lang="en-US" dirty="0"/>
              <a:t>the severity of the disease that may be triggered by that </a:t>
            </a:r>
            <a:r>
              <a:rPr lang="en-US" dirty="0" err="1"/>
              <a:t>behaviour</a:t>
            </a:r>
            <a:endParaRPr lang="en-US" dirty="0"/>
          </a:p>
          <a:p>
            <a:pPr>
              <a:buFont typeface="Wingdings" panose="05000000000000000000" pitchFamily="2" charset="2"/>
              <a:buChar char="Ø"/>
            </a:pPr>
            <a:r>
              <a:rPr lang="en-US" dirty="0"/>
              <a:t>his/her ability to give up the risky </a:t>
            </a:r>
            <a:r>
              <a:rPr lang="en-US" dirty="0" err="1"/>
              <a:t>behaviour</a:t>
            </a:r>
            <a:r>
              <a:rPr lang="en-US" dirty="0"/>
              <a:t> and</a:t>
            </a:r>
          </a:p>
          <a:p>
            <a:pPr>
              <a:buFont typeface="Wingdings" panose="05000000000000000000" pitchFamily="2" charset="2"/>
              <a:buChar char="Ø"/>
            </a:pPr>
            <a:r>
              <a:rPr lang="en-US" dirty="0"/>
              <a:t>the advantages and disadvantages of </a:t>
            </a:r>
            <a:r>
              <a:rPr lang="en-US" dirty="0" err="1"/>
              <a:t>practising</a:t>
            </a:r>
            <a:r>
              <a:rPr lang="en-US" dirty="0"/>
              <a:t> the healthy </a:t>
            </a:r>
            <a:r>
              <a:rPr lang="en-US" dirty="0" err="1"/>
              <a:t>behaviour</a:t>
            </a:r>
            <a:r>
              <a:rPr lang="en-US" dirty="0"/>
              <a:t>.</a:t>
            </a:r>
          </a:p>
          <a:p>
            <a:pPr marL="0" indent="0">
              <a:buNone/>
            </a:pPr>
            <a:r>
              <a:rPr lang="en-US" dirty="0"/>
              <a:t>These perceptions will determine the intention that triggers the health-promoting or disease-causing </a:t>
            </a:r>
            <a:r>
              <a:rPr lang="en-US" dirty="0" err="1"/>
              <a:t>behaviour</a:t>
            </a:r>
            <a:r>
              <a:rPr lang="en-US" dirty="0"/>
              <a:t> [6].</a:t>
            </a:r>
          </a:p>
        </p:txBody>
      </p:sp>
    </p:spTree>
    <p:extLst>
      <p:ext uri="{BB962C8B-B14F-4D97-AF65-F5344CB8AC3E}">
        <p14:creationId xmlns:p14="http://schemas.microsoft.com/office/powerpoint/2010/main" val="41521218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A9E35-8211-4CA9-BB44-39817CF91157}"/>
              </a:ext>
            </a:extLst>
          </p:cNvPr>
          <p:cNvSpPr>
            <a:spLocks noGrp="1"/>
          </p:cNvSpPr>
          <p:nvPr>
            <p:ph type="title"/>
          </p:nvPr>
        </p:nvSpPr>
        <p:spPr>
          <a:xfrm>
            <a:off x="838200" y="337417"/>
            <a:ext cx="10515600" cy="724766"/>
          </a:xfrm>
        </p:spPr>
        <p:txBody>
          <a:bodyPr>
            <a:normAutofit/>
          </a:bodyPr>
          <a:lstStyle/>
          <a:p>
            <a:r>
              <a:rPr lang="en-US" sz="2800" dirty="0">
                <a:effectLst/>
                <a:latin typeface="+mn-lt"/>
                <a:ea typeface="Times New Roman" panose="02020603050405020304" pitchFamily="18" charset="0"/>
              </a:rPr>
              <a:t>The model of health beliefs [6, 7]</a:t>
            </a:r>
            <a:endParaRPr lang="en-US" sz="2800" dirty="0">
              <a:latin typeface="+mn-lt"/>
            </a:endParaRPr>
          </a:p>
        </p:txBody>
      </p:sp>
      <p:pic>
        <p:nvPicPr>
          <p:cNvPr id="5" name="Picture 4">
            <a:extLst>
              <a:ext uri="{FF2B5EF4-FFF2-40B4-BE49-F238E27FC236}">
                <a16:creationId xmlns:a16="http://schemas.microsoft.com/office/drawing/2014/main" id="{9AC3A367-69B3-402A-8E78-0B5A0FB9D4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6218" y="1579419"/>
            <a:ext cx="9217891" cy="4331854"/>
          </a:xfrm>
          <a:prstGeom prst="rect">
            <a:avLst/>
          </a:prstGeom>
          <a:solidFill>
            <a:schemeClr val="accent2">
              <a:lumMod val="75000"/>
            </a:schemeClr>
          </a:solidFill>
          <a:ln>
            <a:solidFill>
              <a:schemeClr val="accent3">
                <a:lumMod val="75000"/>
              </a:schemeClr>
            </a:solidFill>
          </a:ln>
        </p:spPr>
      </p:pic>
    </p:spTree>
    <p:extLst>
      <p:ext uri="{BB962C8B-B14F-4D97-AF65-F5344CB8AC3E}">
        <p14:creationId xmlns:p14="http://schemas.microsoft.com/office/powerpoint/2010/main" val="24475642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BC6688-EBDD-4FC4-896A-1FE5846F4CDF}"/>
              </a:ext>
            </a:extLst>
          </p:cNvPr>
          <p:cNvSpPr>
            <a:spLocks noGrp="1"/>
          </p:cNvSpPr>
          <p:nvPr>
            <p:ph idx="1"/>
          </p:nvPr>
        </p:nvSpPr>
        <p:spPr>
          <a:xfrm>
            <a:off x="838200" y="683491"/>
            <a:ext cx="10515600" cy="5493472"/>
          </a:xfrm>
        </p:spPr>
        <p:txBody>
          <a:bodyPr/>
          <a:lstStyle/>
          <a:p>
            <a:pPr marL="0" indent="0">
              <a:buNone/>
            </a:pPr>
            <a:r>
              <a:rPr lang="en-US" b="1" i="1" dirty="0"/>
              <a:t>The stages of change model </a:t>
            </a:r>
            <a:r>
              <a:rPr lang="en-US" dirty="0"/>
              <a:t>(Prochaska and Di Clemente)</a:t>
            </a:r>
          </a:p>
          <a:p>
            <a:pPr marL="0" indent="0">
              <a:buNone/>
            </a:pPr>
            <a:endParaRPr lang="en-US" dirty="0"/>
          </a:p>
          <a:p>
            <a:pPr marL="0" indent="0">
              <a:buNone/>
            </a:pPr>
            <a:r>
              <a:rPr lang="en-US" dirty="0"/>
              <a:t>describes the stages in which people can be situated [8, 9]:</a:t>
            </a:r>
          </a:p>
          <a:p>
            <a:pPr marL="0" indent="0">
              <a:buNone/>
            </a:pPr>
            <a:endParaRPr lang="en-US" dirty="0"/>
          </a:p>
          <a:p>
            <a:pPr>
              <a:buFont typeface="Wingdings" panose="05000000000000000000" pitchFamily="2" charset="2"/>
              <a:buChar char="Ø"/>
            </a:pPr>
            <a:r>
              <a:rPr lang="en-US" dirty="0"/>
              <a:t>in the precontemplation phase, change is not considered, so awareness of risk </a:t>
            </a:r>
            <a:r>
              <a:rPr lang="en-US" dirty="0" err="1"/>
              <a:t>behaviour</a:t>
            </a:r>
            <a:r>
              <a:rPr lang="en-US" dirty="0"/>
              <a:t> is necessary;</a:t>
            </a:r>
          </a:p>
          <a:p>
            <a:pPr>
              <a:buFont typeface="Wingdings" panose="05000000000000000000" pitchFamily="2" charset="2"/>
              <a:buChar char="Ø"/>
            </a:pPr>
            <a:r>
              <a:rPr lang="en-US" dirty="0"/>
              <a:t>in the contemplation phase, information needs to be conveyed;</a:t>
            </a:r>
          </a:p>
          <a:p>
            <a:pPr>
              <a:buFont typeface="Wingdings" panose="05000000000000000000" pitchFamily="2" charset="2"/>
              <a:buChar char="Ø"/>
            </a:pPr>
            <a:r>
              <a:rPr lang="en-US" dirty="0"/>
              <a:t>preparation for change and actual change as well as relapses need to be assisted by specific methods.</a:t>
            </a:r>
          </a:p>
        </p:txBody>
      </p:sp>
    </p:spTree>
    <p:extLst>
      <p:ext uri="{BB962C8B-B14F-4D97-AF65-F5344CB8AC3E}">
        <p14:creationId xmlns:p14="http://schemas.microsoft.com/office/powerpoint/2010/main" val="89796856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2B67B3-3667-4EC8-B645-8EE7BA265181}"/>
              </a:ext>
            </a:extLst>
          </p:cNvPr>
          <p:cNvSpPr>
            <a:spLocks noGrp="1"/>
          </p:cNvSpPr>
          <p:nvPr>
            <p:ph idx="1"/>
          </p:nvPr>
        </p:nvSpPr>
        <p:spPr>
          <a:xfrm>
            <a:off x="838200" y="969818"/>
            <a:ext cx="10515600" cy="5207145"/>
          </a:xfrm>
        </p:spPr>
        <p:txBody>
          <a:bodyPr>
            <a:normAutofit lnSpcReduction="10000"/>
          </a:bodyPr>
          <a:lstStyle/>
          <a:p>
            <a:pPr marL="0" indent="0">
              <a:buNone/>
            </a:pPr>
            <a:r>
              <a:rPr lang="en-US" b="1" dirty="0"/>
              <a:t>Principles and types of prevention [10]</a:t>
            </a:r>
          </a:p>
          <a:p>
            <a:pPr marL="514350" indent="-514350">
              <a:buFont typeface="+mj-lt"/>
              <a:buAutoNum type="arabicPeriod"/>
            </a:pPr>
            <a:r>
              <a:rPr lang="en-US" dirty="0"/>
              <a:t>Exposure to several factors has cumulative and interactive effects</a:t>
            </a:r>
          </a:p>
          <a:p>
            <a:pPr marL="514350" indent="-514350">
              <a:buFont typeface="+mj-lt"/>
              <a:buAutoNum type="arabicPeriod"/>
            </a:pPr>
            <a:r>
              <a:rPr lang="en-US" dirty="0"/>
              <a:t>The importance of risk factors differs according to the developmental stage of the person</a:t>
            </a:r>
          </a:p>
          <a:p>
            <a:pPr marL="514350" indent="-514350">
              <a:buFont typeface="+mj-lt"/>
              <a:buAutoNum type="arabicPeriod"/>
            </a:pPr>
            <a:r>
              <a:rPr lang="en-US" dirty="0"/>
              <a:t>Promotion of protective factors diminishes the effect of risk factors</a:t>
            </a:r>
          </a:p>
          <a:p>
            <a:pPr marL="514350" indent="-514350">
              <a:buFont typeface="+mj-lt"/>
              <a:buAutoNum type="arabicPeriod"/>
            </a:pPr>
            <a:r>
              <a:rPr lang="en-US" dirty="0"/>
              <a:t>Effective prevention requires coordinated interventions in different areas</a:t>
            </a:r>
          </a:p>
          <a:p>
            <a:pPr marL="514350" indent="-514350">
              <a:buFont typeface="+mj-lt"/>
              <a:buAutoNum type="arabicPeriod"/>
            </a:pPr>
            <a:r>
              <a:rPr lang="en-US" dirty="0"/>
              <a:t>Prevention </a:t>
            </a:r>
            <a:r>
              <a:rPr lang="en-US" dirty="0" err="1"/>
              <a:t>programmes</a:t>
            </a:r>
            <a:r>
              <a:rPr lang="en-US" dirty="0"/>
              <a:t> need to incorporate research evidence</a:t>
            </a:r>
          </a:p>
          <a:p>
            <a:pPr marL="514350" indent="-514350">
              <a:buFont typeface="+mj-lt"/>
              <a:buAutoNum type="arabicPeriod"/>
            </a:pPr>
            <a:r>
              <a:rPr lang="en-US" dirty="0"/>
              <a:t>Prevention </a:t>
            </a:r>
            <a:r>
              <a:rPr lang="en-US" dirty="0" err="1"/>
              <a:t>programmes</a:t>
            </a:r>
            <a:r>
              <a:rPr lang="en-US" dirty="0"/>
              <a:t> must address both short-term and long-term effects in equal measure</a:t>
            </a:r>
          </a:p>
          <a:p>
            <a:pPr marL="514350" indent="-514350">
              <a:buFont typeface="+mj-lt"/>
              <a:buAutoNum type="arabicPeriod"/>
            </a:pPr>
            <a:r>
              <a:rPr lang="en-US" dirty="0"/>
              <a:t>Prevention </a:t>
            </a:r>
            <a:r>
              <a:rPr lang="en-US" dirty="0" err="1"/>
              <a:t>programmes</a:t>
            </a:r>
            <a:r>
              <a:rPr lang="en-US" dirty="0"/>
              <a:t> should be tailored to the type and level of intervention.</a:t>
            </a:r>
          </a:p>
        </p:txBody>
      </p:sp>
    </p:spTree>
    <p:extLst>
      <p:ext uri="{BB962C8B-B14F-4D97-AF65-F5344CB8AC3E}">
        <p14:creationId xmlns:p14="http://schemas.microsoft.com/office/powerpoint/2010/main" val="30143003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DFD006-6DFC-44A4-86EB-C4F60BC4952F}"/>
              </a:ext>
            </a:extLst>
          </p:cNvPr>
          <p:cNvSpPr>
            <a:spLocks noGrp="1"/>
          </p:cNvSpPr>
          <p:nvPr>
            <p:ph idx="1"/>
          </p:nvPr>
        </p:nvSpPr>
        <p:spPr>
          <a:xfrm>
            <a:off x="838200" y="480290"/>
            <a:ext cx="10515600" cy="5994401"/>
          </a:xfrm>
        </p:spPr>
        <p:txBody>
          <a:bodyPr>
            <a:normAutofit lnSpcReduction="10000"/>
          </a:bodyPr>
          <a:lstStyle/>
          <a:p>
            <a:pPr marL="0" indent="0">
              <a:buNone/>
            </a:pPr>
            <a:r>
              <a:rPr lang="en-US" b="1" dirty="0"/>
              <a:t>Levels of implementation of prevention </a:t>
            </a:r>
            <a:r>
              <a:rPr lang="en-US" b="1" dirty="0" err="1"/>
              <a:t>programmes</a:t>
            </a:r>
            <a:endParaRPr lang="en-US" dirty="0"/>
          </a:p>
          <a:p>
            <a:pPr>
              <a:buFontTx/>
              <a:buChar char="-"/>
            </a:pPr>
            <a:r>
              <a:rPr lang="en-US" dirty="0"/>
              <a:t>Governmental (legislative measures and health policies)</a:t>
            </a:r>
          </a:p>
          <a:p>
            <a:pPr>
              <a:buFontTx/>
              <a:buChar char="-"/>
            </a:pPr>
            <a:r>
              <a:rPr lang="en-US" dirty="0"/>
              <a:t>Community (measures at county, city, </a:t>
            </a:r>
            <a:r>
              <a:rPr lang="en-US" dirty="0" err="1"/>
              <a:t>neighbourhood</a:t>
            </a:r>
            <a:r>
              <a:rPr lang="en-US" dirty="0"/>
              <a:t> level)</a:t>
            </a:r>
          </a:p>
          <a:p>
            <a:pPr>
              <a:buFontTx/>
              <a:buChar char="-"/>
            </a:pPr>
            <a:r>
              <a:rPr lang="en-US" dirty="0" err="1"/>
              <a:t>Organisational</a:t>
            </a:r>
            <a:r>
              <a:rPr lang="en-US" dirty="0"/>
              <a:t> (measures at the level of institutions, schools, etc.)</a:t>
            </a:r>
          </a:p>
          <a:p>
            <a:pPr>
              <a:buFontTx/>
              <a:buChar char="-"/>
            </a:pPr>
            <a:r>
              <a:rPr lang="en-US" dirty="0"/>
              <a:t>Group (adolescents, soldiers, prisoners, abusers)</a:t>
            </a:r>
          </a:p>
          <a:p>
            <a:pPr>
              <a:buFontTx/>
              <a:buChar char="-"/>
            </a:pPr>
            <a:r>
              <a:rPr lang="en-US" dirty="0"/>
              <a:t>Individual </a:t>
            </a:r>
          </a:p>
          <a:p>
            <a:pPr marL="0" indent="0">
              <a:buNone/>
            </a:pPr>
            <a:endParaRPr lang="en-US" sz="1200" dirty="0"/>
          </a:p>
          <a:p>
            <a:pPr marL="0" indent="0">
              <a:buNone/>
            </a:pPr>
            <a:r>
              <a:rPr lang="en-US" b="1" dirty="0"/>
              <a:t>Types of prevention </a:t>
            </a:r>
            <a:r>
              <a:rPr lang="en-US" b="1" dirty="0" err="1"/>
              <a:t>programmes</a:t>
            </a:r>
            <a:r>
              <a:rPr lang="en-US" b="1" dirty="0"/>
              <a:t> [11]</a:t>
            </a:r>
          </a:p>
          <a:p>
            <a:pPr>
              <a:buFontTx/>
              <a:buChar char="-"/>
            </a:pPr>
            <a:r>
              <a:rPr lang="en-US" dirty="0"/>
              <a:t>Primary (targeting population).</a:t>
            </a:r>
          </a:p>
          <a:p>
            <a:pPr>
              <a:buFontTx/>
              <a:buChar char="-"/>
            </a:pPr>
            <a:r>
              <a:rPr lang="en-US" dirty="0"/>
              <a:t>Secondary (aims to identify groups, risk situations and act on them to reduce the risk of disease).  </a:t>
            </a:r>
          </a:p>
          <a:p>
            <a:pPr marL="0" indent="0">
              <a:buNone/>
            </a:pPr>
            <a:r>
              <a:rPr lang="en-US" dirty="0"/>
              <a:t>- Tertiary (usually carried out in the clinical setting, with the aim of preventing relapses and </a:t>
            </a:r>
            <a:r>
              <a:rPr lang="en-US" dirty="0" err="1"/>
              <a:t>chronicisation</a:t>
            </a:r>
            <a:r>
              <a:rPr lang="en-US" dirty="0"/>
              <a:t> of the disease and faster recovery).</a:t>
            </a:r>
          </a:p>
        </p:txBody>
      </p:sp>
    </p:spTree>
    <p:extLst>
      <p:ext uri="{BB962C8B-B14F-4D97-AF65-F5344CB8AC3E}">
        <p14:creationId xmlns:p14="http://schemas.microsoft.com/office/powerpoint/2010/main" val="14134364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6165-C71D-4254-AFB1-A90205960E64}"/>
              </a:ext>
            </a:extLst>
          </p:cNvPr>
          <p:cNvSpPr>
            <a:spLocks noGrp="1"/>
          </p:cNvSpPr>
          <p:nvPr>
            <p:ph type="title"/>
          </p:nvPr>
        </p:nvSpPr>
        <p:spPr/>
        <p:txBody>
          <a:bodyPr>
            <a:normAutofit/>
          </a:bodyPr>
          <a:lstStyle/>
          <a:p>
            <a:r>
              <a:rPr lang="en-US" sz="3600" b="1" dirty="0">
                <a:latin typeface="+mn-lt"/>
              </a:rPr>
              <a:t>References</a:t>
            </a:r>
          </a:p>
        </p:txBody>
      </p:sp>
      <p:sp>
        <p:nvSpPr>
          <p:cNvPr id="3" name="Content Placeholder 2">
            <a:extLst>
              <a:ext uri="{FF2B5EF4-FFF2-40B4-BE49-F238E27FC236}">
                <a16:creationId xmlns:a16="http://schemas.microsoft.com/office/drawing/2014/main" id="{6D4DEA72-D4BA-4FD0-985D-89BB6102A159}"/>
              </a:ext>
            </a:extLst>
          </p:cNvPr>
          <p:cNvSpPr>
            <a:spLocks noGrp="1"/>
          </p:cNvSpPr>
          <p:nvPr>
            <p:ph idx="1"/>
          </p:nvPr>
        </p:nvSpPr>
        <p:spPr>
          <a:xfrm>
            <a:off x="838200" y="1533236"/>
            <a:ext cx="10515600" cy="4643727"/>
          </a:xfrm>
        </p:spPr>
        <p:txBody>
          <a:bodyPr>
            <a:noAutofit/>
          </a:bodyPr>
          <a:lstStyle/>
          <a:p>
            <a:pPr marL="0" indent="0">
              <a:buNone/>
            </a:pPr>
            <a:r>
              <a:rPr lang="en-US" sz="2600" dirty="0"/>
              <a:t>1. </a:t>
            </a:r>
            <a:r>
              <a:rPr lang="en-US" sz="2600" b="0" i="0" dirty="0">
                <a:solidFill>
                  <a:srgbClr val="222222"/>
                </a:solidFill>
                <a:effectLst/>
              </a:rPr>
              <a:t>Veal, A. J. (1993). The concept of lifestyle: a review. </a:t>
            </a:r>
            <a:r>
              <a:rPr lang="en-US" sz="2600" b="0" i="1" dirty="0">
                <a:solidFill>
                  <a:srgbClr val="222222"/>
                </a:solidFill>
                <a:effectLst/>
              </a:rPr>
              <a:t>Leisure Studies</a:t>
            </a:r>
            <a:r>
              <a:rPr lang="en-US" sz="2600" b="0" i="0" dirty="0">
                <a:solidFill>
                  <a:srgbClr val="222222"/>
                </a:solidFill>
                <a:effectLst/>
              </a:rPr>
              <a:t>, </a:t>
            </a:r>
            <a:r>
              <a:rPr lang="en-US" sz="2600" b="0" i="1" dirty="0">
                <a:solidFill>
                  <a:srgbClr val="222222"/>
                </a:solidFill>
                <a:effectLst/>
              </a:rPr>
              <a:t>12</a:t>
            </a:r>
            <a:r>
              <a:rPr lang="en-US" sz="2600" b="0" i="0" dirty="0">
                <a:solidFill>
                  <a:srgbClr val="222222"/>
                </a:solidFill>
                <a:effectLst/>
              </a:rPr>
              <a:t>(4), 233-252.</a:t>
            </a:r>
          </a:p>
          <a:p>
            <a:pPr marL="0" indent="0">
              <a:buNone/>
            </a:pPr>
            <a:r>
              <a:rPr lang="en-US" sz="2600" dirty="0"/>
              <a:t>2. </a:t>
            </a:r>
            <a:r>
              <a:rPr lang="en-US" sz="2600" b="0" i="0" dirty="0">
                <a:solidFill>
                  <a:srgbClr val="222222"/>
                </a:solidFill>
                <a:effectLst/>
              </a:rPr>
              <a:t>Van Acker, V. (2016). Lifestyle and modal choices: Defining, measuring and using the ‘</a:t>
            </a:r>
            <a:r>
              <a:rPr lang="en-US" sz="2600" b="0" i="0" dirty="0" err="1">
                <a:solidFill>
                  <a:srgbClr val="222222"/>
                </a:solidFill>
                <a:effectLst/>
              </a:rPr>
              <a:t>lifestyle’concept</a:t>
            </a:r>
            <a:r>
              <a:rPr lang="en-US" sz="2600" b="0" i="0" dirty="0">
                <a:solidFill>
                  <a:srgbClr val="222222"/>
                </a:solidFill>
                <a:effectLst/>
              </a:rPr>
              <a:t>. </a:t>
            </a:r>
            <a:r>
              <a:rPr lang="en-US" sz="2600" b="0" i="1" dirty="0">
                <a:solidFill>
                  <a:srgbClr val="222222"/>
                </a:solidFill>
                <a:effectLst/>
              </a:rPr>
              <a:t>Transportation Research Record</a:t>
            </a:r>
            <a:r>
              <a:rPr lang="en-US" sz="2600" b="0" i="0" dirty="0">
                <a:solidFill>
                  <a:srgbClr val="222222"/>
                </a:solidFill>
                <a:effectLst/>
              </a:rPr>
              <a:t>, </a:t>
            </a:r>
            <a:r>
              <a:rPr lang="en-US" sz="2600" b="0" i="1" dirty="0">
                <a:solidFill>
                  <a:srgbClr val="222222"/>
                </a:solidFill>
                <a:effectLst/>
              </a:rPr>
              <a:t>2495</a:t>
            </a:r>
            <a:r>
              <a:rPr lang="en-US" sz="2600" b="0" i="0" dirty="0">
                <a:solidFill>
                  <a:srgbClr val="222222"/>
                </a:solidFill>
                <a:effectLst/>
              </a:rPr>
              <a:t>(1), 74-82.</a:t>
            </a:r>
          </a:p>
          <a:p>
            <a:pPr marL="0" indent="0">
              <a:buNone/>
            </a:pPr>
            <a:r>
              <a:rPr lang="en-US" sz="2600" dirty="0">
                <a:solidFill>
                  <a:srgbClr val="222222"/>
                </a:solidFill>
              </a:rPr>
              <a:t>3. </a:t>
            </a:r>
            <a:r>
              <a:rPr lang="en-US" sz="2600" b="0" i="0" dirty="0" err="1">
                <a:solidFill>
                  <a:srgbClr val="222222"/>
                </a:solidFill>
                <a:effectLst/>
              </a:rPr>
              <a:t>Rumjaun</a:t>
            </a:r>
            <a:r>
              <a:rPr lang="en-US" sz="2600" b="0" i="0" dirty="0">
                <a:solidFill>
                  <a:srgbClr val="222222"/>
                </a:solidFill>
                <a:effectLst/>
              </a:rPr>
              <a:t>, A., &amp; </a:t>
            </a:r>
            <a:r>
              <a:rPr lang="en-US" sz="2600" b="0" i="0" dirty="0" err="1">
                <a:solidFill>
                  <a:srgbClr val="222222"/>
                </a:solidFill>
                <a:effectLst/>
              </a:rPr>
              <a:t>Narod</a:t>
            </a:r>
            <a:r>
              <a:rPr lang="en-US" sz="2600" b="0" i="0" dirty="0">
                <a:solidFill>
                  <a:srgbClr val="222222"/>
                </a:solidFill>
                <a:effectLst/>
              </a:rPr>
              <a:t>, F. (2020). Social Learning Theory—Albert Bandura. </a:t>
            </a:r>
            <a:r>
              <a:rPr lang="en-US" sz="2600" b="0" i="1" dirty="0">
                <a:solidFill>
                  <a:srgbClr val="222222"/>
                </a:solidFill>
                <a:effectLst/>
              </a:rPr>
              <a:t>Science education in theory and practice: An introductory guide to learning theory</a:t>
            </a:r>
            <a:r>
              <a:rPr lang="en-US" sz="2600" b="0" i="0" dirty="0">
                <a:solidFill>
                  <a:srgbClr val="222222"/>
                </a:solidFill>
                <a:effectLst/>
              </a:rPr>
              <a:t>, 85-99.</a:t>
            </a:r>
          </a:p>
          <a:p>
            <a:pPr marL="0" indent="0">
              <a:buNone/>
            </a:pPr>
            <a:r>
              <a:rPr lang="en-US" sz="2600" dirty="0">
                <a:solidFill>
                  <a:srgbClr val="222222"/>
                </a:solidFill>
              </a:rPr>
              <a:t>4. </a:t>
            </a:r>
            <a:r>
              <a:rPr lang="en-US" sz="2600" b="0" i="0" dirty="0">
                <a:solidFill>
                  <a:srgbClr val="222222"/>
                </a:solidFill>
                <a:effectLst/>
              </a:rPr>
              <a:t>Bandura, A. (1969). Social-learning theory of identificatory processes. </a:t>
            </a:r>
            <a:r>
              <a:rPr lang="en-US" sz="2600" b="0" i="1" dirty="0">
                <a:solidFill>
                  <a:srgbClr val="222222"/>
                </a:solidFill>
                <a:effectLst/>
              </a:rPr>
              <a:t>Handbook of socialization theory and research</a:t>
            </a:r>
            <a:r>
              <a:rPr lang="en-US" sz="2600" b="0" i="0" dirty="0">
                <a:solidFill>
                  <a:srgbClr val="222222"/>
                </a:solidFill>
                <a:effectLst/>
              </a:rPr>
              <a:t>, </a:t>
            </a:r>
            <a:r>
              <a:rPr lang="en-US" sz="2600" b="0" i="1" dirty="0">
                <a:solidFill>
                  <a:srgbClr val="222222"/>
                </a:solidFill>
                <a:effectLst/>
              </a:rPr>
              <a:t>213</a:t>
            </a:r>
            <a:r>
              <a:rPr lang="en-US" sz="2600" b="0" i="0" dirty="0">
                <a:solidFill>
                  <a:srgbClr val="222222"/>
                </a:solidFill>
                <a:effectLst/>
              </a:rPr>
              <a:t>, 262.</a:t>
            </a:r>
          </a:p>
          <a:p>
            <a:pPr marL="0" indent="0">
              <a:buNone/>
            </a:pPr>
            <a:r>
              <a:rPr lang="en-US" sz="2600" dirty="0">
                <a:solidFill>
                  <a:srgbClr val="222222"/>
                </a:solidFill>
              </a:rPr>
              <a:t>5. </a:t>
            </a:r>
            <a:r>
              <a:rPr lang="en-US" sz="2600" b="0" i="0" dirty="0" err="1">
                <a:solidFill>
                  <a:srgbClr val="222222"/>
                </a:solidFill>
                <a:effectLst/>
              </a:rPr>
              <a:t>Maiman</a:t>
            </a:r>
            <a:r>
              <a:rPr lang="en-US" sz="2600" b="0" i="0" dirty="0">
                <a:solidFill>
                  <a:srgbClr val="222222"/>
                </a:solidFill>
                <a:effectLst/>
              </a:rPr>
              <a:t>, L. A., &amp; Becker, M. H. (1974). The health belief model: Origins and correlates in psychological theory. </a:t>
            </a:r>
            <a:r>
              <a:rPr lang="en-US" sz="2600" b="0" i="1" dirty="0">
                <a:solidFill>
                  <a:srgbClr val="222222"/>
                </a:solidFill>
                <a:effectLst/>
              </a:rPr>
              <a:t>Health education monographs</a:t>
            </a:r>
            <a:r>
              <a:rPr lang="en-US" sz="2600" b="0" i="0" dirty="0">
                <a:solidFill>
                  <a:srgbClr val="222222"/>
                </a:solidFill>
                <a:effectLst/>
              </a:rPr>
              <a:t>, </a:t>
            </a:r>
            <a:r>
              <a:rPr lang="en-US" sz="2600" b="0" i="1" dirty="0">
                <a:solidFill>
                  <a:srgbClr val="222222"/>
                </a:solidFill>
                <a:effectLst/>
              </a:rPr>
              <a:t>2</a:t>
            </a:r>
            <a:r>
              <a:rPr lang="en-US" sz="2600" b="0" i="0" dirty="0">
                <a:solidFill>
                  <a:srgbClr val="222222"/>
                </a:solidFill>
                <a:effectLst/>
              </a:rPr>
              <a:t>(4), 336-353.</a:t>
            </a:r>
            <a:endParaRPr lang="en-US" sz="2600" dirty="0"/>
          </a:p>
        </p:txBody>
      </p:sp>
    </p:spTree>
    <p:extLst>
      <p:ext uri="{BB962C8B-B14F-4D97-AF65-F5344CB8AC3E}">
        <p14:creationId xmlns:p14="http://schemas.microsoft.com/office/powerpoint/2010/main" val="36608408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725F0F-BB01-4B0C-8C8C-21E9AA08DB90}"/>
              </a:ext>
            </a:extLst>
          </p:cNvPr>
          <p:cNvSpPr>
            <a:spLocks noGrp="1"/>
          </p:cNvSpPr>
          <p:nvPr>
            <p:ph idx="1"/>
          </p:nvPr>
        </p:nvSpPr>
        <p:spPr>
          <a:xfrm>
            <a:off x="838200" y="720436"/>
            <a:ext cx="10515600" cy="5456527"/>
          </a:xfrm>
        </p:spPr>
        <p:txBody>
          <a:bodyPr>
            <a:normAutofit fontScale="92500" lnSpcReduction="20000"/>
          </a:bodyPr>
          <a:lstStyle/>
          <a:p>
            <a:pPr marL="0" indent="0">
              <a:buNone/>
            </a:pPr>
            <a:r>
              <a:rPr lang="en-US" dirty="0"/>
              <a:t>6. </a:t>
            </a:r>
            <a:r>
              <a:rPr lang="en-US" b="0" i="0" dirty="0" err="1">
                <a:solidFill>
                  <a:srgbClr val="222222"/>
                </a:solidFill>
                <a:effectLst/>
              </a:rPr>
              <a:t>Janz</a:t>
            </a:r>
            <a:r>
              <a:rPr lang="en-US" b="0" i="0" dirty="0">
                <a:solidFill>
                  <a:srgbClr val="222222"/>
                </a:solidFill>
                <a:effectLst/>
              </a:rPr>
              <a:t>, N. K., &amp; Becker, M. H. (1984). The health belief model: A decade later. </a:t>
            </a:r>
            <a:r>
              <a:rPr lang="en-US" b="0" i="1" dirty="0">
                <a:solidFill>
                  <a:srgbClr val="222222"/>
                </a:solidFill>
                <a:effectLst/>
              </a:rPr>
              <a:t>Health education quarterly</a:t>
            </a:r>
            <a:r>
              <a:rPr lang="en-US" b="0" i="0" dirty="0">
                <a:solidFill>
                  <a:srgbClr val="222222"/>
                </a:solidFill>
                <a:effectLst/>
              </a:rPr>
              <a:t>, </a:t>
            </a:r>
            <a:r>
              <a:rPr lang="en-US" b="0" i="1" dirty="0">
                <a:solidFill>
                  <a:srgbClr val="222222"/>
                </a:solidFill>
                <a:effectLst/>
              </a:rPr>
              <a:t>11</a:t>
            </a:r>
            <a:r>
              <a:rPr lang="en-US" b="0" i="0" dirty="0">
                <a:solidFill>
                  <a:srgbClr val="222222"/>
                </a:solidFill>
                <a:effectLst/>
              </a:rPr>
              <a:t>(1), 1-47.</a:t>
            </a:r>
          </a:p>
          <a:p>
            <a:pPr marL="0" indent="0">
              <a:buNone/>
            </a:pPr>
            <a:r>
              <a:rPr lang="en-US" dirty="0">
                <a:solidFill>
                  <a:srgbClr val="222222"/>
                </a:solidFill>
              </a:rPr>
              <a:t>7. </a:t>
            </a:r>
            <a:r>
              <a:rPr lang="en-US" b="0" i="0" dirty="0">
                <a:solidFill>
                  <a:srgbClr val="222222"/>
                </a:solidFill>
                <a:effectLst/>
              </a:rPr>
              <a:t>Rosenstock, I. M. (1974). The health belief model and preventive health behavior. </a:t>
            </a:r>
            <a:r>
              <a:rPr lang="en-US" b="0" i="1" dirty="0">
                <a:solidFill>
                  <a:srgbClr val="222222"/>
                </a:solidFill>
                <a:effectLst/>
              </a:rPr>
              <a:t>Health education monographs</a:t>
            </a:r>
            <a:r>
              <a:rPr lang="en-US" b="0" i="0" dirty="0">
                <a:solidFill>
                  <a:srgbClr val="222222"/>
                </a:solidFill>
                <a:effectLst/>
              </a:rPr>
              <a:t>, </a:t>
            </a:r>
            <a:r>
              <a:rPr lang="en-US" b="0" i="1" dirty="0">
                <a:solidFill>
                  <a:srgbClr val="222222"/>
                </a:solidFill>
                <a:effectLst/>
              </a:rPr>
              <a:t>2</a:t>
            </a:r>
            <a:r>
              <a:rPr lang="en-US" b="0" i="0" dirty="0">
                <a:solidFill>
                  <a:srgbClr val="222222"/>
                </a:solidFill>
                <a:effectLst/>
              </a:rPr>
              <a:t>(4), 354-386.</a:t>
            </a:r>
          </a:p>
          <a:p>
            <a:pPr marL="0" indent="0">
              <a:buNone/>
            </a:pPr>
            <a:r>
              <a:rPr lang="en-US" dirty="0">
                <a:solidFill>
                  <a:srgbClr val="222222"/>
                </a:solidFill>
              </a:rPr>
              <a:t>8. </a:t>
            </a:r>
            <a:r>
              <a:rPr lang="en-US" b="0" i="0" dirty="0">
                <a:solidFill>
                  <a:srgbClr val="222222"/>
                </a:solidFill>
                <a:effectLst/>
              </a:rPr>
              <a:t>Prochaska, J. O., Norcross, J. C., &amp; DiClemente, C. C. (2013). Applying the stages of change. </a:t>
            </a:r>
            <a:r>
              <a:rPr lang="en-US" b="0" i="1" dirty="0">
                <a:solidFill>
                  <a:srgbClr val="222222"/>
                </a:solidFill>
                <a:effectLst/>
              </a:rPr>
              <a:t>Psychotherapy in Australia</a:t>
            </a:r>
            <a:r>
              <a:rPr lang="en-US" b="0" i="0" dirty="0">
                <a:solidFill>
                  <a:srgbClr val="222222"/>
                </a:solidFill>
                <a:effectLst/>
              </a:rPr>
              <a:t>, </a:t>
            </a:r>
            <a:r>
              <a:rPr lang="en-US" b="0" i="1" dirty="0">
                <a:solidFill>
                  <a:srgbClr val="222222"/>
                </a:solidFill>
                <a:effectLst/>
              </a:rPr>
              <a:t>19</a:t>
            </a:r>
            <a:r>
              <a:rPr lang="en-US" b="0" i="0" dirty="0">
                <a:solidFill>
                  <a:srgbClr val="222222"/>
                </a:solidFill>
                <a:effectLst/>
              </a:rPr>
              <a:t>(2), 10-15.</a:t>
            </a:r>
          </a:p>
          <a:p>
            <a:pPr marL="0" indent="0">
              <a:buNone/>
            </a:pPr>
            <a:r>
              <a:rPr lang="en-US" dirty="0">
                <a:solidFill>
                  <a:srgbClr val="222222"/>
                </a:solidFill>
              </a:rPr>
              <a:t>9. </a:t>
            </a:r>
            <a:r>
              <a:rPr lang="en-US" b="0" i="0" dirty="0">
                <a:solidFill>
                  <a:srgbClr val="222222"/>
                </a:solidFill>
                <a:effectLst/>
              </a:rPr>
              <a:t>Prochaska, J. O., &amp; DiClemente, C. C. (1983). Stages and processes of self-change of smoking: toward an integrative model of change. </a:t>
            </a:r>
            <a:r>
              <a:rPr lang="en-US" b="0" i="1" dirty="0">
                <a:solidFill>
                  <a:srgbClr val="222222"/>
                </a:solidFill>
                <a:effectLst/>
              </a:rPr>
              <a:t>Journal of consulting and clinical psychology</a:t>
            </a:r>
            <a:r>
              <a:rPr lang="en-US" b="0" i="0" dirty="0">
                <a:solidFill>
                  <a:srgbClr val="222222"/>
                </a:solidFill>
                <a:effectLst/>
              </a:rPr>
              <a:t>, </a:t>
            </a:r>
            <a:r>
              <a:rPr lang="en-US" b="0" i="1" dirty="0">
                <a:solidFill>
                  <a:srgbClr val="222222"/>
                </a:solidFill>
                <a:effectLst/>
              </a:rPr>
              <a:t>51</a:t>
            </a:r>
            <a:r>
              <a:rPr lang="en-US" b="0" i="0" dirty="0">
                <a:solidFill>
                  <a:srgbClr val="222222"/>
                </a:solidFill>
                <a:effectLst/>
              </a:rPr>
              <a:t>(3), 390.</a:t>
            </a:r>
            <a:endParaRPr lang="en-US" dirty="0">
              <a:solidFill>
                <a:srgbClr val="222222"/>
              </a:solidFill>
            </a:endParaRPr>
          </a:p>
          <a:p>
            <a:pPr marL="0" indent="0">
              <a:buNone/>
            </a:pPr>
            <a:r>
              <a:rPr lang="en-US" dirty="0">
                <a:solidFill>
                  <a:srgbClr val="222222"/>
                </a:solidFill>
              </a:rPr>
              <a:t>10. </a:t>
            </a:r>
            <a:r>
              <a:rPr lang="en-US" b="0" i="0" dirty="0">
                <a:solidFill>
                  <a:srgbClr val="222222"/>
                </a:solidFill>
                <a:effectLst/>
              </a:rPr>
              <a:t>Nation, M., </a:t>
            </a:r>
            <a:r>
              <a:rPr lang="en-US" b="0" i="0" dirty="0" err="1">
                <a:solidFill>
                  <a:srgbClr val="222222"/>
                </a:solidFill>
                <a:effectLst/>
              </a:rPr>
              <a:t>Crusto</a:t>
            </a:r>
            <a:r>
              <a:rPr lang="en-US" b="0" i="0" dirty="0">
                <a:solidFill>
                  <a:srgbClr val="222222"/>
                </a:solidFill>
                <a:effectLst/>
              </a:rPr>
              <a:t>, C., </a:t>
            </a:r>
            <a:r>
              <a:rPr lang="en-US" b="0" i="0" dirty="0" err="1">
                <a:solidFill>
                  <a:srgbClr val="222222"/>
                </a:solidFill>
                <a:effectLst/>
              </a:rPr>
              <a:t>Wandersman</a:t>
            </a:r>
            <a:r>
              <a:rPr lang="en-US" b="0" i="0" dirty="0">
                <a:solidFill>
                  <a:srgbClr val="222222"/>
                </a:solidFill>
                <a:effectLst/>
              </a:rPr>
              <a:t>, A., </a:t>
            </a:r>
            <a:r>
              <a:rPr lang="en-US" b="0" i="0" dirty="0" err="1">
                <a:solidFill>
                  <a:srgbClr val="222222"/>
                </a:solidFill>
                <a:effectLst/>
              </a:rPr>
              <a:t>Kumpfer</a:t>
            </a:r>
            <a:r>
              <a:rPr lang="en-US" b="0" i="0" dirty="0">
                <a:solidFill>
                  <a:srgbClr val="222222"/>
                </a:solidFill>
                <a:effectLst/>
              </a:rPr>
              <a:t>, K. L., </a:t>
            </a:r>
            <a:r>
              <a:rPr lang="en-US" b="0" i="0" dirty="0" err="1">
                <a:solidFill>
                  <a:srgbClr val="222222"/>
                </a:solidFill>
                <a:effectLst/>
              </a:rPr>
              <a:t>Seybolt</a:t>
            </a:r>
            <a:r>
              <a:rPr lang="en-US" b="0" i="0" dirty="0">
                <a:solidFill>
                  <a:srgbClr val="222222"/>
                </a:solidFill>
                <a:effectLst/>
              </a:rPr>
              <a:t>, D., Morrissey-Kane, E., &amp; </a:t>
            </a:r>
            <a:r>
              <a:rPr lang="en-US" b="0" i="0" dirty="0" err="1">
                <a:solidFill>
                  <a:srgbClr val="222222"/>
                </a:solidFill>
                <a:effectLst/>
              </a:rPr>
              <a:t>Davino</a:t>
            </a:r>
            <a:r>
              <a:rPr lang="en-US" b="0" i="0" dirty="0">
                <a:solidFill>
                  <a:srgbClr val="222222"/>
                </a:solidFill>
                <a:effectLst/>
              </a:rPr>
              <a:t>, K. (2003). What works in prevention: Principles of effective prevention programs. </a:t>
            </a:r>
            <a:r>
              <a:rPr lang="en-US" b="0" i="1" dirty="0">
                <a:solidFill>
                  <a:srgbClr val="222222"/>
                </a:solidFill>
                <a:effectLst/>
              </a:rPr>
              <a:t>American psychologist</a:t>
            </a:r>
            <a:r>
              <a:rPr lang="en-US" b="0" i="0" dirty="0">
                <a:solidFill>
                  <a:srgbClr val="222222"/>
                </a:solidFill>
                <a:effectLst/>
              </a:rPr>
              <a:t>, </a:t>
            </a:r>
            <a:r>
              <a:rPr lang="en-US" b="0" i="1" dirty="0">
                <a:solidFill>
                  <a:srgbClr val="222222"/>
                </a:solidFill>
                <a:effectLst/>
              </a:rPr>
              <a:t>58</a:t>
            </a:r>
            <a:r>
              <a:rPr lang="en-US" b="0" i="0" dirty="0">
                <a:solidFill>
                  <a:srgbClr val="222222"/>
                </a:solidFill>
                <a:effectLst/>
              </a:rPr>
              <a:t>(6-7), 449.</a:t>
            </a:r>
          </a:p>
          <a:p>
            <a:pPr marL="0" indent="0">
              <a:buNone/>
            </a:pPr>
            <a:r>
              <a:rPr lang="en-US" dirty="0">
                <a:solidFill>
                  <a:srgbClr val="222222"/>
                </a:solidFill>
              </a:rPr>
              <a:t>11. </a:t>
            </a:r>
            <a:r>
              <a:rPr lang="en-US" b="0" i="0" dirty="0">
                <a:solidFill>
                  <a:srgbClr val="222222"/>
                </a:solidFill>
                <a:effectLst/>
              </a:rPr>
              <a:t>Clark, A. M., Hartling, L., </a:t>
            </a:r>
            <a:r>
              <a:rPr lang="en-US" b="0" i="0" dirty="0" err="1">
                <a:solidFill>
                  <a:srgbClr val="222222"/>
                </a:solidFill>
                <a:effectLst/>
              </a:rPr>
              <a:t>Vandermeer</a:t>
            </a:r>
            <a:r>
              <a:rPr lang="en-US" b="0" i="0" dirty="0">
                <a:solidFill>
                  <a:srgbClr val="222222"/>
                </a:solidFill>
                <a:effectLst/>
              </a:rPr>
              <a:t>, B., &amp; McAlister, F. A. (2005). Meta-analysis: secondary prevention programs for patients with coronary artery disease. </a:t>
            </a:r>
            <a:r>
              <a:rPr lang="en-US" b="0" i="1" dirty="0">
                <a:solidFill>
                  <a:srgbClr val="222222"/>
                </a:solidFill>
                <a:effectLst/>
              </a:rPr>
              <a:t>Annals of internal medicine</a:t>
            </a:r>
            <a:r>
              <a:rPr lang="en-US" b="0" i="0" dirty="0">
                <a:solidFill>
                  <a:srgbClr val="222222"/>
                </a:solidFill>
                <a:effectLst/>
              </a:rPr>
              <a:t>, </a:t>
            </a:r>
            <a:r>
              <a:rPr lang="en-US" b="0" i="1" dirty="0">
                <a:solidFill>
                  <a:srgbClr val="222222"/>
                </a:solidFill>
                <a:effectLst/>
              </a:rPr>
              <a:t>143</a:t>
            </a:r>
            <a:r>
              <a:rPr lang="en-US" b="0" i="0" dirty="0">
                <a:solidFill>
                  <a:srgbClr val="222222"/>
                </a:solidFill>
                <a:effectLst/>
              </a:rPr>
              <a:t>(9), 659-672.</a:t>
            </a:r>
            <a:endParaRPr lang="en-US" dirty="0"/>
          </a:p>
        </p:txBody>
      </p:sp>
    </p:spTree>
    <p:extLst>
      <p:ext uri="{BB962C8B-B14F-4D97-AF65-F5344CB8AC3E}">
        <p14:creationId xmlns:p14="http://schemas.microsoft.com/office/powerpoint/2010/main" val="22805535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870F-EE32-4061-80CA-D820F1FBF095}"/>
              </a:ext>
            </a:extLst>
          </p:cNvPr>
          <p:cNvSpPr>
            <a:spLocks noGrp="1"/>
          </p:cNvSpPr>
          <p:nvPr>
            <p:ph type="title"/>
          </p:nvPr>
        </p:nvSpPr>
        <p:spPr>
          <a:xfrm>
            <a:off x="838200" y="1842942"/>
            <a:ext cx="10515600" cy="1325563"/>
          </a:xfrm>
        </p:spPr>
        <p:txBody>
          <a:bodyPr/>
          <a:lstStyle/>
          <a:p>
            <a:r>
              <a:rPr lang="en-US" b="1" dirty="0"/>
              <a:t>Course 10</a:t>
            </a:r>
          </a:p>
        </p:txBody>
      </p:sp>
      <p:sp>
        <p:nvSpPr>
          <p:cNvPr id="3" name="Content Placeholder 2">
            <a:extLst>
              <a:ext uri="{FF2B5EF4-FFF2-40B4-BE49-F238E27FC236}">
                <a16:creationId xmlns:a16="http://schemas.microsoft.com/office/drawing/2014/main" id="{32DE9BA0-F4A5-4331-8410-04904E3984E6}"/>
              </a:ext>
            </a:extLst>
          </p:cNvPr>
          <p:cNvSpPr>
            <a:spLocks noGrp="1"/>
          </p:cNvSpPr>
          <p:nvPr>
            <p:ph idx="1"/>
          </p:nvPr>
        </p:nvSpPr>
        <p:spPr>
          <a:xfrm>
            <a:off x="838200" y="4037879"/>
            <a:ext cx="10515600" cy="1240848"/>
          </a:xfrm>
        </p:spPr>
        <p:txBody>
          <a:bodyPr>
            <a:normAutofit/>
          </a:bodyPr>
          <a:lstStyle/>
          <a:p>
            <a:pPr marL="0" indent="0">
              <a:buNone/>
            </a:pPr>
            <a:r>
              <a:rPr lang="en-US" sz="3600" b="1" dirty="0"/>
              <a:t>Stress and social support</a:t>
            </a:r>
          </a:p>
        </p:txBody>
      </p:sp>
      <p:pic>
        <p:nvPicPr>
          <p:cNvPr id="4" name="Picture 3">
            <a:extLst>
              <a:ext uri="{FF2B5EF4-FFF2-40B4-BE49-F238E27FC236}">
                <a16:creationId xmlns:a16="http://schemas.microsoft.com/office/drawing/2014/main" id="{8F05BABB-5AE8-4967-9B25-BC84B410D511}"/>
              </a:ext>
            </a:extLst>
          </p:cNvPr>
          <p:cNvPicPr/>
          <p:nvPr/>
        </p:nvPicPr>
        <p:blipFill>
          <a:blip r:embed="rId2">
            <a:extLst>
              <a:ext uri="{28A0092B-C50C-407E-A947-70E740481C1C}">
                <a14:useLocalDpi xmlns:a14="http://schemas.microsoft.com/office/drawing/2010/main" val="0"/>
              </a:ext>
            </a:extLst>
          </a:blip>
          <a:stretch>
            <a:fillRect/>
          </a:stretch>
        </p:blipFill>
        <p:spPr>
          <a:xfrm>
            <a:off x="838200" y="416791"/>
            <a:ext cx="3779520" cy="1295400"/>
          </a:xfrm>
          <a:prstGeom prst="rect">
            <a:avLst/>
          </a:prstGeom>
        </p:spPr>
      </p:pic>
    </p:spTree>
    <p:extLst>
      <p:ext uri="{BB962C8B-B14F-4D97-AF65-F5344CB8AC3E}">
        <p14:creationId xmlns:p14="http://schemas.microsoft.com/office/powerpoint/2010/main" val="23729421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328C77-3DF4-4397-9CD0-D48C96BA4735}"/>
              </a:ext>
            </a:extLst>
          </p:cNvPr>
          <p:cNvSpPr>
            <a:spLocks noGrp="1"/>
          </p:cNvSpPr>
          <p:nvPr>
            <p:ph idx="1"/>
          </p:nvPr>
        </p:nvSpPr>
        <p:spPr>
          <a:xfrm>
            <a:off x="838200" y="572655"/>
            <a:ext cx="10515600" cy="5604308"/>
          </a:xfrm>
        </p:spPr>
        <p:txBody>
          <a:bodyPr>
            <a:normAutofit lnSpcReduction="10000"/>
          </a:bodyPr>
          <a:lstStyle/>
          <a:p>
            <a:r>
              <a:rPr lang="en-US" dirty="0"/>
              <a:t>The costs to society of the effects of stress are extremely high. </a:t>
            </a:r>
          </a:p>
          <a:p>
            <a:endParaRPr lang="en-US" sz="1600" dirty="0"/>
          </a:p>
          <a:p>
            <a:r>
              <a:rPr lang="en-US" dirty="0"/>
              <a:t>The World Health </a:t>
            </a:r>
            <a:r>
              <a:rPr lang="en-US" dirty="0" err="1"/>
              <a:t>Organisation</a:t>
            </a:r>
            <a:r>
              <a:rPr lang="en-US" dirty="0"/>
              <a:t> estimates that 50% of all causes of mortality and morbidity are due to lifestyle, with stress playing a major role in inappropriate </a:t>
            </a:r>
            <a:r>
              <a:rPr lang="en-US" dirty="0" err="1"/>
              <a:t>behaviours</a:t>
            </a:r>
            <a:r>
              <a:rPr lang="en-US" dirty="0"/>
              <a:t>.</a:t>
            </a:r>
          </a:p>
          <a:p>
            <a:endParaRPr lang="en-US" sz="1600" dirty="0"/>
          </a:p>
          <a:p>
            <a:r>
              <a:rPr lang="en-US" dirty="0"/>
              <a:t>Physiologists and endocrinologists experimentally prove that stress is the body's response to external stimuli.</a:t>
            </a:r>
          </a:p>
          <a:p>
            <a:endParaRPr lang="en-US" sz="1600" dirty="0"/>
          </a:p>
          <a:p>
            <a:r>
              <a:rPr lang="en-US" dirty="0"/>
              <a:t>Sociologists suggest that stress is due to the characteristics of our environment.</a:t>
            </a:r>
          </a:p>
          <a:p>
            <a:endParaRPr lang="en-US" sz="1600" dirty="0"/>
          </a:p>
          <a:p>
            <a:r>
              <a:rPr lang="en-US" dirty="0"/>
              <a:t>Psychologists argue that stress results from a perceived state of self-inadequacy.</a:t>
            </a:r>
          </a:p>
        </p:txBody>
      </p:sp>
    </p:spTree>
    <p:extLst>
      <p:ext uri="{BB962C8B-B14F-4D97-AF65-F5344CB8AC3E}">
        <p14:creationId xmlns:p14="http://schemas.microsoft.com/office/powerpoint/2010/main" val="89554507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72E258-6D5C-4358-9599-228518765E11}"/>
              </a:ext>
            </a:extLst>
          </p:cNvPr>
          <p:cNvSpPr>
            <a:spLocks noGrp="1"/>
          </p:cNvSpPr>
          <p:nvPr>
            <p:ph idx="1"/>
          </p:nvPr>
        </p:nvSpPr>
        <p:spPr>
          <a:xfrm>
            <a:off x="838200" y="628073"/>
            <a:ext cx="10515600" cy="5548890"/>
          </a:xfrm>
        </p:spPr>
        <p:txBody>
          <a:bodyPr>
            <a:normAutofit lnSpcReduction="10000"/>
          </a:bodyPr>
          <a:lstStyle/>
          <a:p>
            <a:r>
              <a:rPr lang="en-US" dirty="0"/>
              <a:t>We also identify frequent confusion between the term stress and arousal.</a:t>
            </a:r>
          </a:p>
          <a:p>
            <a:r>
              <a:rPr lang="en-US" dirty="0"/>
              <a:t>Zuckerman (1991) proves that there are individuals who constantly seek to maintain a high level of arousal through sensation seeking [1].</a:t>
            </a:r>
          </a:p>
          <a:p>
            <a:r>
              <a:rPr lang="en-US" dirty="0"/>
              <a:t>C. Bernard in 1878 indicates the body's ability to maintain a constant internal environment in relation to external stimuli. </a:t>
            </a:r>
          </a:p>
          <a:p>
            <a:r>
              <a:rPr lang="en-US" dirty="0"/>
              <a:t>The process of active adaptation of the organism to the constantly changing external environment is made possible by dynamic, compensatory mechanisms for </a:t>
            </a:r>
            <a:r>
              <a:rPr lang="en-US" dirty="0" err="1"/>
              <a:t>neutralising</a:t>
            </a:r>
            <a:r>
              <a:rPr lang="en-US" dirty="0"/>
              <a:t> and correcting dysfunctions that have occurred.</a:t>
            </a:r>
          </a:p>
          <a:p>
            <a:r>
              <a:rPr lang="en-US" dirty="0"/>
              <a:t>Sir William Osler equated stress with "hard work and trouble".</a:t>
            </a:r>
          </a:p>
          <a:p>
            <a:r>
              <a:rPr lang="en-US" dirty="0"/>
              <a:t>Physiologist W. Cannon (1929) uses the term stress to demonstrate the existence of specific homeostatic mechanisms to protect the body against disruptive agents.</a:t>
            </a:r>
          </a:p>
        </p:txBody>
      </p:sp>
    </p:spTree>
    <p:extLst>
      <p:ext uri="{BB962C8B-B14F-4D97-AF65-F5344CB8AC3E}">
        <p14:creationId xmlns:p14="http://schemas.microsoft.com/office/powerpoint/2010/main" val="40766851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E760D4-F791-4F8E-AB67-21214F9A9154}"/>
              </a:ext>
            </a:extLst>
          </p:cNvPr>
          <p:cNvSpPr>
            <a:spLocks noGrp="1"/>
          </p:cNvSpPr>
          <p:nvPr>
            <p:ph idx="1"/>
          </p:nvPr>
        </p:nvSpPr>
        <p:spPr>
          <a:xfrm>
            <a:off x="838200" y="609600"/>
            <a:ext cx="10515600" cy="5567363"/>
          </a:xfrm>
        </p:spPr>
        <p:txBody>
          <a:bodyPr>
            <a:normAutofit lnSpcReduction="10000"/>
          </a:bodyPr>
          <a:lstStyle/>
          <a:p>
            <a:pPr marL="0" indent="0">
              <a:buNone/>
            </a:pPr>
            <a:r>
              <a:rPr lang="en-US" b="1" i="1" dirty="0"/>
              <a:t>Physiological model and response theory</a:t>
            </a:r>
          </a:p>
          <a:p>
            <a:pPr marL="0" indent="0">
              <a:buNone/>
            </a:pPr>
            <a:r>
              <a:rPr lang="en-US" dirty="0"/>
              <a:t>Phases (general adaptation syndrome):</a:t>
            </a:r>
          </a:p>
          <a:p>
            <a:pPr>
              <a:buFontTx/>
              <a:buChar char="-"/>
            </a:pPr>
            <a:r>
              <a:rPr lang="en-US" dirty="0"/>
              <a:t>alarm reaction;</a:t>
            </a:r>
          </a:p>
          <a:p>
            <a:pPr>
              <a:buFontTx/>
              <a:buChar char="-"/>
            </a:pPr>
            <a:r>
              <a:rPr lang="en-US" dirty="0"/>
              <a:t>resistance stage;</a:t>
            </a:r>
          </a:p>
          <a:p>
            <a:pPr>
              <a:buFontTx/>
              <a:buChar char="-"/>
            </a:pPr>
            <a:r>
              <a:rPr lang="en-US" dirty="0"/>
              <a:t>the exhaustion stage.</a:t>
            </a:r>
          </a:p>
          <a:p>
            <a:pPr marL="0" indent="0">
              <a:buNone/>
            </a:pPr>
            <a:endParaRPr lang="en-US" sz="1600" dirty="0"/>
          </a:p>
          <a:p>
            <a:pPr marL="0" indent="0">
              <a:buNone/>
            </a:pPr>
            <a:r>
              <a:rPr lang="en-US" b="1" i="1" dirty="0"/>
              <a:t>Causal model and stimulus theory</a:t>
            </a:r>
          </a:p>
          <a:p>
            <a:pPr marL="0" indent="0">
              <a:buNone/>
            </a:pPr>
            <a:r>
              <a:rPr lang="en-US" dirty="0"/>
              <a:t>Stress is an environmental condition.</a:t>
            </a:r>
          </a:p>
          <a:p>
            <a:pPr marL="0" indent="0">
              <a:buNone/>
            </a:pPr>
            <a:r>
              <a:rPr lang="en-US" dirty="0"/>
              <a:t>Stimulus theory ignores the complexity of the relationship between the human being and its environment and the existence of inter-individual differences in stress responses.</a:t>
            </a:r>
          </a:p>
          <a:p>
            <a:pPr marL="0" indent="0">
              <a:buNone/>
            </a:pPr>
            <a:r>
              <a:rPr lang="en-US" dirty="0"/>
              <a:t>The model underlines the role of social structures in generating possible stressors.</a:t>
            </a:r>
          </a:p>
        </p:txBody>
      </p:sp>
    </p:spTree>
    <p:extLst>
      <p:ext uri="{BB962C8B-B14F-4D97-AF65-F5344CB8AC3E}">
        <p14:creationId xmlns:p14="http://schemas.microsoft.com/office/powerpoint/2010/main" val="148878291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1DC79C-899E-49DF-8C39-6AAB749AAC2C}"/>
              </a:ext>
            </a:extLst>
          </p:cNvPr>
          <p:cNvSpPr>
            <a:spLocks noGrp="1"/>
          </p:cNvSpPr>
          <p:nvPr>
            <p:ph idx="1"/>
          </p:nvPr>
        </p:nvSpPr>
        <p:spPr>
          <a:xfrm>
            <a:off x="838200" y="480292"/>
            <a:ext cx="10515600" cy="5865090"/>
          </a:xfrm>
        </p:spPr>
        <p:txBody>
          <a:bodyPr>
            <a:normAutofit lnSpcReduction="10000"/>
          </a:bodyPr>
          <a:lstStyle/>
          <a:p>
            <a:pPr marL="0" indent="0">
              <a:buNone/>
            </a:pPr>
            <a:r>
              <a:rPr lang="en-US" b="1" i="1" dirty="0"/>
              <a:t>Interaction model and transactional theory</a:t>
            </a:r>
          </a:p>
          <a:p>
            <a:pPr marL="514350" indent="-514350">
              <a:buAutoNum type="arabicParenBoth"/>
            </a:pPr>
            <a:r>
              <a:rPr lang="en-US" dirty="0"/>
              <a:t>interaction or transaction; </a:t>
            </a:r>
          </a:p>
          <a:p>
            <a:pPr marL="514350" indent="-514350">
              <a:buAutoNum type="arabicParenBoth"/>
            </a:pPr>
            <a:r>
              <a:rPr lang="en-US" dirty="0"/>
              <a:t>the cognitive system; </a:t>
            </a:r>
          </a:p>
          <a:p>
            <a:pPr marL="514350" indent="-514350">
              <a:buAutoNum type="arabicParenBoth"/>
            </a:pPr>
            <a:r>
              <a:rPr lang="en-US" dirty="0"/>
              <a:t>evaluation; </a:t>
            </a:r>
          </a:p>
          <a:p>
            <a:pPr marL="514350" indent="-514350">
              <a:buAutoNum type="arabicParenBoth"/>
            </a:pPr>
            <a:r>
              <a:rPr lang="en-US" dirty="0"/>
              <a:t>coping.</a:t>
            </a:r>
          </a:p>
          <a:p>
            <a:pPr marL="0" indent="0">
              <a:buNone/>
            </a:pPr>
            <a:endParaRPr lang="en-US" sz="1600" dirty="0"/>
          </a:p>
          <a:p>
            <a:pPr marL="0" indent="0">
              <a:buNone/>
            </a:pPr>
            <a:r>
              <a:rPr lang="en-US" dirty="0"/>
              <a:t>“Stress is a particular relationship between the person and the environment, in which the person evaluates the environment as imposing demands that exceed his/her own resources and threaten his/her well-being, an evaluation that triggers coping processes, i.e., cognitive, affective and </a:t>
            </a:r>
            <a:r>
              <a:rPr lang="en-US" dirty="0" err="1"/>
              <a:t>behavioural</a:t>
            </a:r>
            <a:r>
              <a:rPr lang="en-US" dirty="0"/>
              <a:t> responses to feedback“ [2].</a:t>
            </a:r>
          </a:p>
          <a:p>
            <a:pPr marL="0" indent="0">
              <a:buNone/>
            </a:pPr>
            <a:endParaRPr lang="en-US" sz="1700" dirty="0"/>
          </a:p>
          <a:p>
            <a:pPr marL="0" indent="0">
              <a:buNone/>
            </a:pPr>
            <a:r>
              <a:rPr lang="en-US" dirty="0"/>
              <a:t>Stress is determined by cognitive assessment of the situation and coping resources.</a:t>
            </a:r>
          </a:p>
        </p:txBody>
      </p:sp>
    </p:spTree>
    <p:extLst>
      <p:ext uri="{BB962C8B-B14F-4D97-AF65-F5344CB8AC3E}">
        <p14:creationId xmlns:p14="http://schemas.microsoft.com/office/powerpoint/2010/main" val="21771818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2BC5C4-5ED4-4E62-92CF-BC1F832CCD76}"/>
              </a:ext>
            </a:extLst>
          </p:cNvPr>
          <p:cNvSpPr>
            <a:spLocks noGrp="1"/>
          </p:cNvSpPr>
          <p:nvPr>
            <p:ph idx="1"/>
          </p:nvPr>
        </p:nvSpPr>
        <p:spPr>
          <a:xfrm>
            <a:off x="838200" y="572654"/>
            <a:ext cx="10515600" cy="5837381"/>
          </a:xfrm>
        </p:spPr>
        <p:txBody>
          <a:bodyPr>
            <a:normAutofit fontScale="92500" lnSpcReduction="10000"/>
          </a:bodyPr>
          <a:lstStyle/>
          <a:p>
            <a:pPr marL="0" indent="0">
              <a:buNone/>
            </a:pPr>
            <a:r>
              <a:rPr lang="en-US" b="1" i="1" dirty="0"/>
              <a:t>Pathogenic model and pathophysiological theory</a:t>
            </a:r>
          </a:p>
          <a:p>
            <a:pPr marL="0" indent="0">
              <a:buNone/>
            </a:pPr>
            <a:endParaRPr lang="en-US" sz="1100" dirty="0"/>
          </a:p>
          <a:p>
            <a:pPr marL="0" indent="0">
              <a:buNone/>
            </a:pPr>
            <a:r>
              <a:rPr lang="en-US" dirty="0"/>
              <a:t>Sir W. Osler, recorded that angina pectoris is a disease characteristic of businessmen, intensely absorbed in their work.</a:t>
            </a:r>
          </a:p>
          <a:p>
            <a:pPr marL="0" indent="0">
              <a:buNone/>
            </a:pPr>
            <a:endParaRPr lang="en-US" sz="1100" dirty="0"/>
          </a:p>
          <a:p>
            <a:pPr marL="0" indent="0">
              <a:buNone/>
            </a:pPr>
            <a:r>
              <a:rPr lang="en-US" dirty="0"/>
              <a:t>The physiological and pathogenic models, i.e., the response theory, cover a large part of stress research.</a:t>
            </a:r>
          </a:p>
          <a:p>
            <a:pPr marL="0" indent="0">
              <a:buNone/>
            </a:pPr>
            <a:endParaRPr lang="en-US" sz="1100" dirty="0"/>
          </a:p>
          <a:p>
            <a:pPr marL="0" indent="0">
              <a:buNone/>
            </a:pPr>
            <a:r>
              <a:rPr lang="en-US" dirty="0"/>
              <a:t>Within the pathogenic model, a large body of research attempts to elucidate the predisposing or precipitating role of stress for various diseases.</a:t>
            </a:r>
          </a:p>
          <a:p>
            <a:pPr marL="0" indent="0">
              <a:buNone/>
            </a:pPr>
            <a:endParaRPr lang="en-US" sz="1100" b="1" i="1" dirty="0"/>
          </a:p>
          <a:p>
            <a:pPr marL="0" indent="0">
              <a:buNone/>
            </a:pPr>
            <a:r>
              <a:rPr lang="en-US" b="1" i="1" dirty="0"/>
              <a:t>Stressors</a:t>
            </a:r>
          </a:p>
          <a:p>
            <a:pPr>
              <a:buFontTx/>
              <a:buChar char="-"/>
            </a:pPr>
            <a:r>
              <a:rPr lang="en-US" dirty="0"/>
              <a:t>physicists </a:t>
            </a:r>
          </a:p>
          <a:p>
            <a:pPr>
              <a:buFontTx/>
              <a:buChar char="-"/>
            </a:pPr>
            <a:r>
              <a:rPr lang="en-US" dirty="0"/>
              <a:t>psychics </a:t>
            </a:r>
          </a:p>
          <a:p>
            <a:pPr>
              <a:buFontTx/>
              <a:buChar char="-"/>
            </a:pPr>
            <a:r>
              <a:rPr lang="en-US" dirty="0"/>
              <a:t>social.</a:t>
            </a:r>
          </a:p>
        </p:txBody>
      </p:sp>
    </p:spTree>
    <p:extLst>
      <p:ext uri="{BB962C8B-B14F-4D97-AF65-F5344CB8AC3E}">
        <p14:creationId xmlns:p14="http://schemas.microsoft.com/office/powerpoint/2010/main" val="256497087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1FBCDF-A049-4ABB-8EA0-24E5D4D58476}"/>
              </a:ext>
            </a:extLst>
          </p:cNvPr>
          <p:cNvSpPr>
            <a:spLocks noGrp="1"/>
          </p:cNvSpPr>
          <p:nvPr>
            <p:ph idx="1"/>
          </p:nvPr>
        </p:nvSpPr>
        <p:spPr>
          <a:xfrm>
            <a:off x="838200" y="692727"/>
            <a:ext cx="10515600" cy="5484236"/>
          </a:xfrm>
        </p:spPr>
        <p:txBody>
          <a:bodyPr/>
          <a:lstStyle/>
          <a:p>
            <a:pPr marL="0" indent="0">
              <a:buNone/>
            </a:pPr>
            <a:r>
              <a:rPr lang="en-US" b="1" i="1" dirty="0"/>
              <a:t>Classification of stressors</a:t>
            </a:r>
          </a:p>
          <a:p>
            <a:pPr>
              <a:buFontTx/>
              <a:buChar char="-"/>
            </a:pPr>
            <a:r>
              <a:rPr lang="en-US" dirty="0"/>
              <a:t>Major life events</a:t>
            </a:r>
          </a:p>
          <a:p>
            <a:pPr>
              <a:buFontTx/>
              <a:buChar char="-"/>
            </a:pPr>
            <a:r>
              <a:rPr lang="en-US" dirty="0"/>
              <a:t>Everyday hassles</a:t>
            </a:r>
          </a:p>
          <a:p>
            <a:pPr>
              <a:buFontTx/>
              <a:buChar char="-"/>
            </a:pPr>
            <a:r>
              <a:rPr lang="en-US" dirty="0"/>
              <a:t>Traumatic and catastrophic experiences.</a:t>
            </a:r>
          </a:p>
          <a:p>
            <a:pPr marL="0" indent="0">
              <a:buNone/>
            </a:pPr>
            <a:endParaRPr lang="en-US" sz="1600" dirty="0"/>
          </a:p>
          <a:p>
            <a:pPr marL="0" indent="0">
              <a:buNone/>
            </a:pPr>
            <a:r>
              <a:rPr lang="en-US" dirty="0"/>
              <a:t>According to transactional theory </a:t>
            </a:r>
            <a:r>
              <a:rPr lang="en-US" b="1" dirty="0"/>
              <a:t>coping </a:t>
            </a:r>
            <a:r>
              <a:rPr lang="en-US" dirty="0"/>
              <a:t>is defined "as a cognitive and </a:t>
            </a:r>
            <a:r>
              <a:rPr lang="en-US" dirty="0" err="1"/>
              <a:t>behavioural</a:t>
            </a:r>
            <a:r>
              <a:rPr lang="en-US" dirty="0"/>
              <a:t> effort to reduce, contain or tolerate internal or external demands that exceed personal resources“ [3, 4].</a:t>
            </a:r>
          </a:p>
          <a:p>
            <a:pPr marL="0" indent="0">
              <a:buNone/>
            </a:pPr>
            <a:endParaRPr lang="en-US" sz="1600" dirty="0"/>
          </a:p>
          <a:p>
            <a:pPr marL="0" indent="0">
              <a:buNone/>
            </a:pPr>
            <a:r>
              <a:rPr lang="en-US" dirty="0"/>
              <a:t>Recent research on the consequences of chronic stress has introduced a new concept into the literature, namely </a:t>
            </a:r>
            <a:r>
              <a:rPr lang="en-US" b="1" dirty="0"/>
              <a:t>burn-out syndrome </a:t>
            </a:r>
            <a:r>
              <a:rPr lang="en-US" dirty="0"/>
              <a:t>[5].</a:t>
            </a:r>
          </a:p>
        </p:txBody>
      </p:sp>
    </p:spTree>
    <p:extLst>
      <p:ext uri="{BB962C8B-B14F-4D97-AF65-F5344CB8AC3E}">
        <p14:creationId xmlns:p14="http://schemas.microsoft.com/office/powerpoint/2010/main" val="33518561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AD6A3C-4B94-43FA-A9C3-15273E36B1D4}"/>
              </a:ext>
            </a:extLst>
          </p:cNvPr>
          <p:cNvSpPr>
            <a:spLocks noGrp="1"/>
          </p:cNvSpPr>
          <p:nvPr>
            <p:ph idx="1"/>
          </p:nvPr>
        </p:nvSpPr>
        <p:spPr>
          <a:xfrm>
            <a:off x="838200" y="701965"/>
            <a:ext cx="10515600" cy="2540000"/>
          </a:xfrm>
        </p:spPr>
        <p:txBody>
          <a:bodyPr/>
          <a:lstStyle/>
          <a:p>
            <a:r>
              <a:rPr lang="en-US" dirty="0"/>
              <a:t>The most influential theoretical perspective on social support assumes that support reduces the health effects of stressful life events.</a:t>
            </a:r>
          </a:p>
          <a:p>
            <a:r>
              <a:rPr lang="en-US" dirty="0"/>
              <a:t>Supportive actions are thought to enhance coping performance (Figure 1), while perceptions of available support lead to appraising potentially threatening situations as less stressful (Figure 2) [6].</a:t>
            </a:r>
          </a:p>
        </p:txBody>
      </p:sp>
      <p:sp>
        <p:nvSpPr>
          <p:cNvPr id="4" name="Oval 3">
            <a:extLst>
              <a:ext uri="{FF2B5EF4-FFF2-40B4-BE49-F238E27FC236}">
                <a16:creationId xmlns:a16="http://schemas.microsoft.com/office/drawing/2014/main" id="{95B67E4E-1C78-4D76-90D6-30533070B1DE}"/>
              </a:ext>
            </a:extLst>
          </p:cNvPr>
          <p:cNvSpPr/>
          <p:nvPr/>
        </p:nvSpPr>
        <p:spPr>
          <a:xfrm>
            <a:off x="914400" y="3429000"/>
            <a:ext cx="1376218"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Received support</a:t>
            </a:r>
          </a:p>
        </p:txBody>
      </p:sp>
      <p:sp>
        <p:nvSpPr>
          <p:cNvPr id="5" name="Oval 4">
            <a:extLst>
              <a:ext uri="{FF2B5EF4-FFF2-40B4-BE49-F238E27FC236}">
                <a16:creationId xmlns:a16="http://schemas.microsoft.com/office/drawing/2014/main" id="{A14F478D-9225-4668-A729-516ED6A86AC1}"/>
              </a:ext>
            </a:extLst>
          </p:cNvPr>
          <p:cNvSpPr/>
          <p:nvPr/>
        </p:nvSpPr>
        <p:spPr>
          <a:xfrm>
            <a:off x="2456874" y="3962400"/>
            <a:ext cx="1209962"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Coping</a:t>
            </a:r>
          </a:p>
        </p:txBody>
      </p:sp>
      <p:sp>
        <p:nvSpPr>
          <p:cNvPr id="6" name="Oval 5">
            <a:extLst>
              <a:ext uri="{FF2B5EF4-FFF2-40B4-BE49-F238E27FC236}">
                <a16:creationId xmlns:a16="http://schemas.microsoft.com/office/drawing/2014/main" id="{FFEFBD21-0EF0-463D-A751-7FA958F6DF1D}"/>
              </a:ext>
            </a:extLst>
          </p:cNvPr>
          <p:cNvSpPr/>
          <p:nvPr/>
        </p:nvSpPr>
        <p:spPr>
          <a:xfrm>
            <a:off x="3657600" y="5241635"/>
            <a:ext cx="1011382"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Health</a:t>
            </a:r>
          </a:p>
        </p:txBody>
      </p:sp>
      <p:sp>
        <p:nvSpPr>
          <p:cNvPr id="7" name="Oval 6">
            <a:extLst>
              <a:ext uri="{FF2B5EF4-FFF2-40B4-BE49-F238E27FC236}">
                <a16:creationId xmlns:a16="http://schemas.microsoft.com/office/drawing/2014/main" id="{9B0017A6-F292-423D-B61B-9AF4382C261C}"/>
              </a:ext>
            </a:extLst>
          </p:cNvPr>
          <p:cNvSpPr/>
          <p:nvPr/>
        </p:nvSpPr>
        <p:spPr>
          <a:xfrm>
            <a:off x="1034473" y="5241635"/>
            <a:ext cx="1246909"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Stress</a:t>
            </a:r>
          </a:p>
        </p:txBody>
      </p:sp>
      <p:grpSp>
        <p:nvGrpSpPr>
          <p:cNvPr id="48" name="Group 47">
            <a:extLst>
              <a:ext uri="{FF2B5EF4-FFF2-40B4-BE49-F238E27FC236}">
                <a16:creationId xmlns:a16="http://schemas.microsoft.com/office/drawing/2014/main" id="{FD75F9C2-858D-4F45-BEF5-CE3FDBE2CA6D}"/>
              </a:ext>
            </a:extLst>
          </p:cNvPr>
          <p:cNvGrpSpPr/>
          <p:nvPr/>
        </p:nvGrpSpPr>
        <p:grpSpPr>
          <a:xfrm>
            <a:off x="6188364" y="3239656"/>
            <a:ext cx="4969163" cy="2916378"/>
            <a:chOff x="6188364" y="3239656"/>
            <a:chExt cx="4969163" cy="2916378"/>
          </a:xfrm>
        </p:grpSpPr>
        <p:grpSp>
          <p:nvGrpSpPr>
            <p:cNvPr id="46" name="Group 45">
              <a:extLst>
                <a:ext uri="{FF2B5EF4-FFF2-40B4-BE49-F238E27FC236}">
                  <a16:creationId xmlns:a16="http://schemas.microsoft.com/office/drawing/2014/main" id="{7A3E5340-6555-413C-BD91-D4B464C13A79}"/>
                </a:ext>
              </a:extLst>
            </p:cNvPr>
            <p:cNvGrpSpPr/>
            <p:nvPr/>
          </p:nvGrpSpPr>
          <p:grpSpPr>
            <a:xfrm>
              <a:off x="6188364" y="3239656"/>
              <a:ext cx="4969163" cy="2916378"/>
              <a:chOff x="6188364" y="3239656"/>
              <a:chExt cx="4969163" cy="2916378"/>
            </a:xfrm>
          </p:grpSpPr>
          <p:sp>
            <p:nvSpPr>
              <p:cNvPr id="25" name="Oval 24">
                <a:extLst>
                  <a:ext uri="{FF2B5EF4-FFF2-40B4-BE49-F238E27FC236}">
                    <a16:creationId xmlns:a16="http://schemas.microsoft.com/office/drawing/2014/main" id="{957AE258-2F20-4736-9EDC-0F3F21474844}"/>
                  </a:ext>
                </a:extLst>
              </p:cNvPr>
              <p:cNvSpPr/>
              <p:nvPr/>
            </p:nvSpPr>
            <p:spPr>
              <a:xfrm>
                <a:off x="6188364" y="3239656"/>
                <a:ext cx="1667163"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Perceived support</a:t>
                </a:r>
              </a:p>
            </p:txBody>
          </p:sp>
          <p:sp>
            <p:nvSpPr>
              <p:cNvPr id="26" name="Oval 25">
                <a:extLst>
                  <a:ext uri="{FF2B5EF4-FFF2-40B4-BE49-F238E27FC236}">
                    <a16:creationId xmlns:a16="http://schemas.microsoft.com/office/drawing/2014/main" id="{E0DEDEFA-AC6C-4250-9918-42A565794D6C}"/>
                  </a:ext>
                </a:extLst>
              </p:cNvPr>
              <p:cNvSpPr/>
              <p:nvPr/>
            </p:nvSpPr>
            <p:spPr>
              <a:xfrm>
                <a:off x="8242299" y="4081295"/>
                <a:ext cx="1275774"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Appraisal</a:t>
                </a:r>
              </a:p>
            </p:txBody>
          </p:sp>
          <p:sp>
            <p:nvSpPr>
              <p:cNvPr id="28" name="Oval 27">
                <a:extLst>
                  <a:ext uri="{FF2B5EF4-FFF2-40B4-BE49-F238E27FC236}">
                    <a16:creationId xmlns:a16="http://schemas.microsoft.com/office/drawing/2014/main" id="{BE7987C0-E30A-4E41-9002-88BC94EBCDCF}"/>
                  </a:ext>
                </a:extLst>
              </p:cNvPr>
              <p:cNvSpPr/>
              <p:nvPr/>
            </p:nvSpPr>
            <p:spPr>
              <a:xfrm>
                <a:off x="9845961" y="5241634"/>
                <a:ext cx="1311566"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Health</a:t>
                </a:r>
              </a:p>
            </p:txBody>
          </p:sp>
          <p:sp>
            <p:nvSpPr>
              <p:cNvPr id="29" name="Oval 28">
                <a:extLst>
                  <a:ext uri="{FF2B5EF4-FFF2-40B4-BE49-F238E27FC236}">
                    <a16:creationId xmlns:a16="http://schemas.microsoft.com/office/drawing/2014/main" id="{9D69200E-6398-4E29-BC67-1D99F52672FB}"/>
                  </a:ext>
                </a:extLst>
              </p:cNvPr>
              <p:cNvSpPr/>
              <p:nvPr/>
            </p:nvSpPr>
            <p:spPr>
              <a:xfrm>
                <a:off x="6196445" y="5241634"/>
                <a:ext cx="1334656"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Stress</a:t>
                </a:r>
              </a:p>
            </p:txBody>
          </p:sp>
        </p:grpSp>
        <p:grpSp>
          <p:nvGrpSpPr>
            <p:cNvPr id="47" name="Group 46">
              <a:extLst>
                <a:ext uri="{FF2B5EF4-FFF2-40B4-BE49-F238E27FC236}">
                  <a16:creationId xmlns:a16="http://schemas.microsoft.com/office/drawing/2014/main" id="{BE7B3CA6-7E63-43BA-A750-087138DAB83F}"/>
                </a:ext>
              </a:extLst>
            </p:cNvPr>
            <p:cNvGrpSpPr/>
            <p:nvPr/>
          </p:nvGrpSpPr>
          <p:grpSpPr>
            <a:xfrm>
              <a:off x="7531101" y="3871184"/>
              <a:ext cx="2314860" cy="1827650"/>
              <a:chOff x="7531101" y="3871184"/>
              <a:chExt cx="2314860" cy="1827650"/>
            </a:xfrm>
          </p:grpSpPr>
          <p:cxnSp>
            <p:nvCxnSpPr>
              <p:cNvPr id="31" name="Straight Arrow Connector 30">
                <a:extLst>
                  <a:ext uri="{FF2B5EF4-FFF2-40B4-BE49-F238E27FC236}">
                    <a16:creationId xmlns:a16="http://schemas.microsoft.com/office/drawing/2014/main" id="{505190D9-1771-4014-85CD-263CB9A6DD98}"/>
                  </a:ext>
                </a:extLst>
              </p:cNvPr>
              <p:cNvCxnSpPr>
                <a:endCxn id="26" idx="1"/>
              </p:cNvCxnSpPr>
              <p:nvPr/>
            </p:nvCxnSpPr>
            <p:spPr>
              <a:xfrm>
                <a:off x="7777018" y="3871184"/>
                <a:ext cx="652114" cy="3440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0F0A3589-BE7A-4F15-910A-97CCE3C3BE23}"/>
                  </a:ext>
                </a:extLst>
              </p:cNvPr>
              <p:cNvCxnSpPr>
                <a:stCxn id="29" idx="6"/>
                <a:endCxn id="28" idx="2"/>
              </p:cNvCxnSpPr>
              <p:nvPr/>
            </p:nvCxnSpPr>
            <p:spPr>
              <a:xfrm>
                <a:off x="7531101" y="5698834"/>
                <a:ext cx="23148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F615A406-C6D3-44C3-8D12-78A8AF66EA65}"/>
                  </a:ext>
                </a:extLst>
              </p:cNvPr>
              <p:cNvCxnSpPr>
                <a:stCxn id="26" idx="4"/>
              </p:cNvCxnSpPr>
              <p:nvPr/>
            </p:nvCxnSpPr>
            <p:spPr>
              <a:xfrm>
                <a:off x="8880186" y="4995695"/>
                <a:ext cx="5196" cy="7031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grpSp>
        <p:nvGrpSpPr>
          <p:cNvPr id="45" name="Group 44">
            <a:extLst>
              <a:ext uri="{FF2B5EF4-FFF2-40B4-BE49-F238E27FC236}">
                <a16:creationId xmlns:a16="http://schemas.microsoft.com/office/drawing/2014/main" id="{06A38653-B872-477C-B3A1-9947C030078F}"/>
              </a:ext>
            </a:extLst>
          </p:cNvPr>
          <p:cNvGrpSpPr/>
          <p:nvPr/>
        </p:nvGrpSpPr>
        <p:grpSpPr>
          <a:xfrm>
            <a:off x="908626" y="3428999"/>
            <a:ext cx="3754582" cy="2727035"/>
            <a:chOff x="908626" y="3428999"/>
            <a:chExt cx="3754582" cy="2727035"/>
          </a:xfrm>
        </p:grpSpPr>
        <p:cxnSp>
          <p:nvCxnSpPr>
            <p:cNvPr id="9" name="Straight Arrow Connector 8">
              <a:extLst>
                <a:ext uri="{FF2B5EF4-FFF2-40B4-BE49-F238E27FC236}">
                  <a16:creationId xmlns:a16="http://schemas.microsoft.com/office/drawing/2014/main" id="{0AB4D321-AEEB-4C02-A827-10A1DA6DFC6E}"/>
                </a:ext>
              </a:extLst>
            </p:cNvPr>
            <p:cNvCxnSpPr>
              <a:cxnSpLocks/>
              <a:stCxn id="4" idx="6"/>
              <a:endCxn id="5" idx="1"/>
            </p:cNvCxnSpPr>
            <p:nvPr/>
          </p:nvCxnSpPr>
          <p:spPr>
            <a:xfrm>
              <a:off x="2290618" y="3886200"/>
              <a:ext cx="343451" cy="2101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1E2BB60-9FDF-41D8-8BF9-87DF0575ADBA}"/>
                </a:ext>
              </a:extLst>
            </p:cNvPr>
            <p:cNvCxnSpPr>
              <a:cxnSpLocks/>
              <a:stCxn id="7" idx="6"/>
              <a:endCxn id="6" idx="2"/>
            </p:cNvCxnSpPr>
            <p:nvPr/>
          </p:nvCxnSpPr>
          <p:spPr>
            <a:xfrm>
              <a:off x="2281382" y="5698835"/>
              <a:ext cx="13762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C1E3F5E-3815-4690-A323-0802F75E19F1}"/>
                </a:ext>
              </a:extLst>
            </p:cNvPr>
            <p:cNvCxnSpPr>
              <a:cxnSpLocks/>
              <a:stCxn id="5" idx="4"/>
            </p:cNvCxnSpPr>
            <p:nvPr/>
          </p:nvCxnSpPr>
          <p:spPr>
            <a:xfrm flipH="1">
              <a:off x="3020293" y="4876800"/>
              <a:ext cx="41562" cy="822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54E80876-41D8-472E-869F-2591CB64EEDE}"/>
                </a:ext>
              </a:extLst>
            </p:cNvPr>
            <p:cNvGrpSpPr/>
            <p:nvPr/>
          </p:nvGrpSpPr>
          <p:grpSpPr>
            <a:xfrm>
              <a:off x="908626" y="3428999"/>
              <a:ext cx="3754582" cy="2727035"/>
              <a:chOff x="908626" y="3428999"/>
              <a:chExt cx="3754582" cy="2727035"/>
            </a:xfrm>
          </p:grpSpPr>
          <p:grpSp>
            <p:nvGrpSpPr>
              <p:cNvPr id="42" name="Group 41">
                <a:extLst>
                  <a:ext uri="{FF2B5EF4-FFF2-40B4-BE49-F238E27FC236}">
                    <a16:creationId xmlns:a16="http://schemas.microsoft.com/office/drawing/2014/main" id="{786E8E14-4FEC-42EE-B242-FD81BDB7E088}"/>
                  </a:ext>
                </a:extLst>
              </p:cNvPr>
              <p:cNvGrpSpPr/>
              <p:nvPr/>
            </p:nvGrpSpPr>
            <p:grpSpPr>
              <a:xfrm>
                <a:off x="908626" y="3428999"/>
                <a:ext cx="2752436" cy="1447800"/>
                <a:chOff x="908626" y="3428999"/>
                <a:chExt cx="2752436" cy="1447800"/>
              </a:xfrm>
            </p:grpSpPr>
            <p:sp>
              <p:nvSpPr>
                <p:cNvPr id="38" name="Oval 37">
                  <a:extLst>
                    <a:ext uri="{FF2B5EF4-FFF2-40B4-BE49-F238E27FC236}">
                      <a16:creationId xmlns:a16="http://schemas.microsoft.com/office/drawing/2014/main" id="{FB56B12E-2440-48DE-86BE-8EBDA406EE50}"/>
                    </a:ext>
                  </a:extLst>
                </p:cNvPr>
                <p:cNvSpPr/>
                <p:nvPr/>
              </p:nvSpPr>
              <p:spPr>
                <a:xfrm>
                  <a:off x="908626" y="3428999"/>
                  <a:ext cx="1376218"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Received support</a:t>
                  </a:r>
                </a:p>
              </p:txBody>
            </p:sp>
            <p:sp>
              <p:nvSpPr>
                <p:cNvPr id="39" name="Oval 38">
                  <a:extLst>
                    <a:ext uri="{FF2B5EF4-FFF2-40B4-BE49-F238E27FC236}">
                      <a16:creationId xmlns:a16="http://schemas.microsoft.com/office/drawing/2014/main" id="{093D9631-2994-44F8-BC6B-91446E37E3FE}"/>
                    </a:ext>
                  </a:extLst>
                </p:cNvPr>
                <p:cNvSpPr/>
                <p:nvPr/>
              </p:nvSpPr>
              <p:spPr>
                <a:xfrm>
                  <a:off x="2451100" y="3962399"/>
                  <a:ext cx="1209962"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Coping</a:t>
                  </a:r>
                </a:p>
              </p:txBody>
            </p:sp>
          </p:grpSp>
          <p:grpSp>
            <p:nvGrpSpPr>
              <p:cNvPr id="43" name="Group 42">
                <a:extLst>
                  <a:ext uri="{FF2B5EF4-FFF2-40B4-BE49-F238E27FC236}">
                    <a16:creationId xmlns:a16="http://schemas.microsoft.com/office/drawing/2014/main" id="{949954CA-1EE2-4D45-9B03-2F739D07129D}"/>
                  </a:ext>
                </a:extLst>
              </p:cNvPr>
              <p:cNvGrpSpPr/>
              <p:nvPr/>
            </p:nvGrpSpPr>
            <p:grpSpPr>
              <a:xfrm>
                <a:off x="1028699" y="5241634"/>
                <a:ext cx="3634509" cy="914400"/>
                <a:chOff x="1028699" y="5241634"/>
                <a:chExt cx="3634509" cy="914400"/>
              </a:xfrm>
            </p:grpSpPr>
            <p:sp>
              <p:nvSpPr>
                <p:cNvPr id="40" name="Oval 39">
                  <a:extLst>
                    <a:ext uri="{FF2B5EF4-FFF2-40B4-BE49-F238E27FC236}">
                      <a16:creationId xmlns:a16="http://schemas.microsoft.com/office/drawing/2014/main" id="{351617C7-9B99-47C7-84FC-077FE5CC02AF}"/>
                    </a:ext>
                  </a:extLst>
                </p:cNvPr>
                <p:cNvSpPr/>
                <p:nvPr/>
              </p:nvSpPr>
              <p:spPr>
                <a:xfrm>
                  <a:off x="3651826" y="5241634"/>
                  <a:ext cx="1011382"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Health</a:t>
                  </a:r>
                </a:p>
              </p:txBody>
            </p:sp>
            <p:sp>
              <p:nvSpPr>
                <p:cNvPr id="41" name="Oval 40">
                  <a:extLst>
                    <a:ext uri="{FF2B5EF4-FFF2-40B4-BE49-F238E27FC236}">
                      <a16:creationId xmlns:a16="http://schemas.microsoft.com/office/drawing/2014/main" id="{F050E661-3602-49A3-936F-5B9CFF2D9B7B}"/>
                    </a:ext>
                  </a:extLst>
                </p:cNvPr>
                <p:cNvSpPr/>
                <p:nvPr/>
              </p:nvSpPr>
              <p:spPr>
                <a:xfrm>
                  <a:off x="1028699" y="5241634"/>
                  <a:ext cx="1246909"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Stress</a:t>
                  </a:r>
                </a:p>
              </p:txBody>
            </p:sp>
          </p:grpSp>
        </p:grpSp>
      </p:grpSp>
      <p:sp>
        <p:nvSpPr>
          <p:cNvPr id="52" name="Content Placeholder 2">
            <a:extLst>
              <a:ext uri="{FF2B5EF4-FFF2-40B4-BE49-F238E27FC236}">
                <a16:creationId xmlns:a16="http://schemas.microsoft.com/office/drawing/2014/main" id="{CF97AF19-0750-4506-B578-DA4E73FA4B64}"/>
              </a:ext>
            </a:extLst>
          </p:cNvPr>
          <p:cNvSpPr txBox="1">
            <a:spLocks/>
          </p:cNvSpPr>
          <p:nvPr/>
        </p:nvSpPr>
        <p:spPr>
          <a:xfrm>
            <a:off x="2275608" y="6095361"/>
            <a:ext cx="1018309" cy="5853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Figure 1</a:t>
            </a:r>
          </a:p>
        </p:txBody>
      </p:sp>
      <p:sp>
        <p:nvSpPr>
          <p:cNvPr id="53" name="Content Placeholder 2">
            <a:extLst>
              <a:ext uri="{FF2B5EF4-FFF2-40B4-BE49-F238E27FC236}">
                <a16:creationId xmlns:a16="http://schemas.microsoft.com/office/drawing/2014/main" id="{BB1EECD3-BDF7-4FFC-8280-CF23F206BAD6}"/>
              </a:ext>
            </a:extLst>
          </p:cNvPr>
          <p:cNvSpPr txBox="1">
            <a:spLocks/>
          </p:cNvSpPr>
          <p:nvPr/>
        </p:nvSpPr>
        <p:spPr>
          <a:xfrm>
            <a:off x="8242299" y="6102286"/>
            <a:ext cx="1018309" cy="5853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Figure 2</a:t>
            </a:r>
          </a:p>
        </p:txBody>
      </p:sp>
    </p:spTree>
    <p:extLst>
      <p:ext uri="{BB962C8B-B14F-4D97-AF65-F5344CB8AC3E}">
        <p14:creationId xmlns:p14="http://schemas.microsoft.com/office/powerpoint/2010/main" val="15990591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258DC0-EF02-47ED-9AE8-B73454916FF0}"/>
              </a:ext>
            </a:extLst>
          </p:cNvPr>
          <p:cNvSpPr>
            <a:spLocks noGrp="1"/>
          </p:cNvSpPr>
          <p:nvPr>
            <p:ph idx="1"/>
          </p:nvPr>
        </p:nvSpPr>
        <p:spPr>
          <a:xfrm>
            <a:off x="838200" y="692727"/>
            <a:ext cx="10515600" cy="5745018"/>
          </a:xfrm>
        </p:spPr>
        <p:txBody>
          <a:bodyPr>
            <a:normAutofit fontScale="92500" lnSpcReduction="20000"/>
          </a:bodyPr>
          <a:lstStyle/>
          <a:p>
            <a:pPr marL="0" indent="0">
              <a:buNone/>
            </a:pPr>
            <a:r>
              <a:rPr lang="en-US" b="1" i="1" dirty="0"/>
              <a:t>Unresolved research issues</a:t>
            </a:r>
          </a:p>
          <a:p>
            <a:endParaRPr lang="en-US" sz="1200" dirty="0"/>
          </a:p>
          <a:p>
            <a:r>
              <a:rPr lang="en-US" dirty="0"/>
              <a:t>Do measures of supportive action adequately reflect the quantity and quality of social support actions received?</a:t>
            </a:r>
          </a:p>
          <a:p>
            <a:endParaRPr lang="en-US" sz="1700" dirty="0"/>
          </a:p>
          <a:p>
            <a:r>
              <a:rPr lang="en-US" dirty="0"/>
              <a:t>Are the effects of support stronger if the support is tailored to the requirements of the stressor?</a:t>
            </a:r>
          </a:p>
          <a:p>
            <a:pPr marL="0" indent="0">
              <a:buNone/>
            </a:pPr>
            <a:endParaRPr lang="en-US" sz="1700" dirty="0"/>
          </a:p>
          <a:p>
            <a:r>
              <a:rPr lang="en-US" dirty="0"/>
              <a:t>How is support related to coping?</a:t>
            </a:r>
          </a:p>
          <a:p>
            <a:endParaRPr lang="en-US" sz="1700" dirty="0"/>
          </a:p>
          <a:p>
            <a:r>
              <a:rPr lang="en-US" dirty="0"/>
              <a:t>How is perceived support related to appraisal? </a:t>
            </a:r>
          </a:p>
          <a:p>
            <a:endParaRPr lang="en-US" sz="1900" dirty="0"/>
          </a:p>
          <a:p>
            <a:r>
              <a:rPr lang="en-US" dirty="0"/>
              <a:t>Is perceived support more effective if it matches the demands of the stressor?</a:t>
            </a:r>
          </a:p>
          <a:p>
            <a:endParaRPr lang="en-US" sz="1900" dirty="0"/>
          </a:p>
          <a:p>
            <a:r>
              <a:rPr lang="en-US" dirty="0"/>
              <a:t>If perceived support influences appraisals, does perceived support then indirectly influence coping?</a:t>
            </a:r>
          </a:p>
        </p:txBody>
      </p:sp>
    </p:spTree>
    <p:extLst>
      <p:ext uri="{BB962C8B-B14F-4D97-AF65-F5344CB8AC3E}">
        <p14:creationId xmlns:p14="http://schemas.microsoft.com/office/powerpoint/2010/main" val="7266082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A3564C-5FA1-4D85-9C85-FF21DEBAB5DC}"/>
              </a:ext>
            </a:extLst>
          </p:cNvPr>
          <p:cNvSpPr>
            <a:spLocks noGrp="1"/>
          </p:cNvSpPr>
          <p:nvPr>
            <p:ph idx="1"/>
          </p:nvPr>
        </p:nvSpPr>
        <p:spPr>
          <a:xfrm>
            <a:off x="838200" y="618836"/>
            <a:ext cx="10515600" cy="5791200"/>
          </a:xfrm>
        </p:spPr>
        <p:txBody>
          <a:bodyPr>
            <a:normAutofit lnSpcReduction="10000"/>
          </a:bodyPr>
          <a:lstStyle/>
          <a:p>
            <a:pPr marL="0" indent="0">
              <a:buNone/>
            </a:pPr>
            <a:r>
              <a:rPr lang="en-US" b="1" i="1" dirty="0"/>
              <a:t>The social construction perspective </a:t>
            </a:r>
          </a:p>
          <a:p>
            <a:pPr marL="0" indent="0">
              <a:buNone/>
            </a:pPr>
            <a:r>
              <a:rPr lang="en-US" dirty="0"/>
              <a:t>Social cognition and symbolic interaction ism provide an alternative perspective on social support [7].</a:t>
            </a:r>
          </a:p>
          <a:p>
            <a:pPr marL="0" indent="0">
              <a:buNone/>
            </a:pPr>
            <a:r>
              <a:rPr lang="en-US" dirty="0"/>
              <a:t>Social constructions refer to the assumption that people's perceptions about the world do not reflect ultimate reality.</a:t>
            </a:r>
          </a:p>
          <a:p>
            <a:pPr marL="0" indent="0">
              <a:buNone/>
            </a:pPr>
            <a:endParaRPr lang="en-US" sz="1100" dirty="0"/>
          </a:p>
          <a:p>
            <a:pPr marL="0" indent="0">
              <a:buNone/>
            </a:pPr>
            <a:r>
              <a:rPr lang="en-US" b="1" i="1" dirty="0"/>
              <a:t>Social cognition</a:t>
            </a:r>
          </a:p>
          <a:p>
            <a:pPr marL="0" indent="0">
              <a:buNone/>
            </a:pPr>
            <a:r>
              <a:rPr lang="en-US" dirty="0"/>
              <a:t>Approach to social support draws heavily from social-cognitive theories of personality and psychopathology.</a:t>
            </a:r>
          </a:p>
          <a:p>
            <a:pPr marL="0" indent="0">
              <a:buNone/>
            </a:pPr>
            <a:r>
              <a:rPr lang="en-US" dirty="0"/>
              <a:t>Social-cognitive views of social support are concerned primarily with the perception of support [8]. </a:t>
            </a:r>
          </a:p>
          <a:p>
            <a:pPr marL="0" indent="0">
              <a:buNone/>
            </a:pPr>
            <a:r>
              <a:rPr lang="en-US" dirty="0"/>
              <a:t>A major premise is that once a person develops stable beliefs about the supportiveness of others, day-to-day thoughts about social support are shaded to fit these preexisting beliefs.</a:t>
            </a:r>
          </a:p>
        </p:txBody>
      </p:sp>
    </p:spTree>
    <p:extLst>
      <p:ext uri="{BB962C8B-B14F-4D97-AF65-F5344CB8AC3E}">
        <p14:creationId xmlns:p14="http://schemas.microsoft.com/office/powerpoint/2010/main" val="40913764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DDF801-42ED-4F26-AC72-B38E2AC234AA}"/>
              </a:ext>
            </a:extLst>
          </p:cNvPr>
          <p:cNvSpPr>
            <a:spLocks noGrp="1"/>
          </p:cNvSpPr>
          <p:nvPr>
            <p:ph idx="1"/>
          </p:nvPr>
        </p:nvSpPr>
        <p:spPr>
          <a:xfrm>
            <a:off x="838200" y="665018"/>
            <a:ext cx="10515600" cy="1403927"/>
          </a:xfrm>
        </p:spPr>
        <p:txBody>
          <a:bodyPr/>
          <a:lstStyle/>
          <a:p>
            <a:pPr marL="0" indent="0">
              <a:buNone/>
            </a:pPr>
            <a:r>
              <a:rPr lang="en-US" dirty="0"/>
              <a:t>The social-cognitive perspective predicts that perceived support promotes self-esteem, which leads to health outcomes. Perceived support also leads directly to health outcomes [9].</a:t>
            </a:r>
          </a:p>
        </p:txBody>
      </p:sp>
      <p:sp>
        <p:nvSpPr>
          <p:cNvPr id="7" name="Content Placeholder 2">
            <a:extLst>
              <a:ext uri="{FF2B5EF4-FFF2-40B4-BE49-F238E27FC236}">
                <a16:creationId xmlns:a16="http://schemas.microsoft.com/office/drawing/2014/main" id="{4A754696-B3D4-4FB4-B1BD-2C4EB5CCB112}"/>
              </a:ext>
            </a:extLst>
          </p:cNvPr>
          <p:cNvSpPr txBox="1">
            <a:spLocks/>
          </p:cNvSpPr>
          <p:nvPr/>
        </p:nvSpPr>
        <p:spPr>
          <a:xfrm>
            <a:off x="1948872" y="4865256"/>
            <a:ext cx="1018309" cy="3221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Figure 3</a:t>
            </a:r>
          </a:p>
        </p:txBody>
      </p:sp>
      <p:grpSp>
        <p:nvGrpSpPr>
          <p:cNvPr id="19" name="Group 18">
            <a:extLst>
              <a:ext uri="{FF2B5EF4-FFF2-40B4-BE49-F238E27FC236}">
                <a16:creationId xmlns:a16="http://schemas.microsoft.com/office/drawing/2014/main" id="{98F5012F-66C7-444F-8BE8-5651F4430942}"/>
              </a:ext>
            </a:extLst>
          </p:cNvPr>
          <p:cNvGrpSpPr/>
          <p:nvPr/>
        </p:nvGrpSpPr>
        <p:grpSpPr>
          <a:xfrm>
            <a:off x="1634837" y="2258291"/>
            <a:ext cx="5310908" cy="2743201"/>
            <a:chOff x="905164" y="2045855"/>
            <a:chExt cx="5310908" cy="2743201"/>
          </a:xfrm>
        </p:grpSpPr>
        <p:grpSp>
          <p:nvGrpSpPr>
            <p:cNvPr id="16" name="Group 15">
              <a:extLst>
                <a:ext uri="{FF2B5EF4-FFF2-40B4-BE49-F238E27FC236}">
                  <a16:creationId xmlns:a16="http://schemas.microsoft.com/office/drawing/2014/main" id="{F85EF52F-B313-468B-9786-CDBA027F00E1}"/>
                </a:ext>
              </a:extLst>
            </p:cNvPr>
            <p:cNvGrpSpPr/>
            <p:nvPr/>
          </p:nvGrpSpPr>
          <p:grpSpPr>
            <a:xfrm>
              <a:off x="905164" y="2045855"/>
              <a:ext cx="5310908" cy="2743201"/>
              <a:chOff x="905164" y="2045855"/>
              <a:chExt cx="5310908" cy="2743201"/>
            </a:xfrm>
          </p:grpSpPr>
          <p:sp>
            <p:nvSpPr>
              <p:cNvPr id="4" name="Oval 3">
                <a:extLst>
                  <a:ext uri="{FF2B5EF4-FFF2-40B4-BE49-F238E27FC236}">
                    <a16:creationId xmlns:a16="http://schemas.microsoft.com/office/drawing/2014/main" id="{5F7DFC91-BEC1-4FBE-AD68-99CDF0E64D5C}"/>
                  </a:ext>
                </a:extLst>
              </p:cNvPr>
              <p:cNvSpPr/>
              <p:nvPr/>
            </p:nvSpPr>
            <p:spPr>
              <a:xfrm>
                <a:off x="905164" y="2045855"/>
                <a:ext cx="1431636"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Perceived support</a:t>
                </a:r>
              </a:p>
            </p:txBody>
          </p:sp>
          <p:sp>
            <p:nvSpPr>
              <p:cNvPr id="5" name="Oval 4">
                <a:extLst>
                  <a:ext uri="{FF2B5EF4-FFF2-40B4-BE49-F238E27FC236}">
                    <a16:creationId xmlns:a16="http://schemas.microsoft.com/office/drawing/2014/main" id="{43787C67-8064-4E25-88EB-9B7AF593068E}"/>
                  </a:ext>
                </a:extLst>
              </p:cNvPr>
              <p:cNvSpPr/>
              <p:nvPr/>
            </p:nvSpPr>
            <p:spPr>
              <a:xfrm>
                <a:off x="3038765" y="2519216"/>
                <a:ext cx="1597891"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Self esteem</a:t>
                </a:r>
              </a:p>
            </p:txBody>
          </p:sp>
          <p:sp>
            <p:nvSpPr>
              <p:cNvPr id="6" name="Oval 5">
                <a:extLst>
                  <a:ext uri="{FF2B5EF4-FFF2-40B4-BE49-F238E27FC236}">
                    <a16:creationId xmlns:a16="http://schemas.microsoft.com/office/drawing/2014/main" id="{3F709955-E89F-4FEA-A701-DC36B6C51F5D}"/>
                  </a:ext>
                </a:extLst>
              </p:cNvPr>
              <p:cNvSpPr/>
              <p:nvPr/>
            </p:nvSpPr>
            <p:spPr>
              <a:xfrm>
                <a:off x="4765963" y="3874656"/>
                <a:ext cx="1450109"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Health</a:t>
                </a:r>
              </a:p>
            </p:txBody>
          </p:sp>
        </p:grpSp>
        <p:grpSp>
          <p:nvGrpSpPr>
            <p:cNvPr id="18" name="Group 17">
              <a:extLst>
                <a:ext uri="{FF2B5EF4-FFF2-40B4-BE49-F238E27FC236}">
                  <a16:creationId xmlns:a16="http://schemas.microsoft.com/office/drawing/2014/main" id="{375B53CB-E79A-4799-84E2-3FEA401419C4}"/>
                </a:ext>
              </a:extLst>
            </p:cNvPr>
            <p:cNvGrpSpPr/>
            <p:nvPr/>
          </p:nvGrpSpPr>
          <p:grpSpPr>
            <a:xfrm>
              <a:off x="1819564" y="2503055"/>
              <a:ext cx="3385126" cy="1671781"/>
              <a:chOff x="1819564" y="2503055"/>
              <a:chExt cx="3385126" cy="1671781"/>
            </a:xfrm>
          </p:grpSpPr>
          <p:cxnSp>
            <p:nvCxnSpPr>
              <p:cNvPr id="9" name="Straight Arrow Connector 8">
                <a:extLst>
                  <a:ext uri="{FF2B5EF4-FFF2-40B4-BE49-F238E27FC236}">
                    <a16:creationId xmlns:a16="http://schemas.microsoft.com/office/drawing/2014/main" id="{AE5EFB72-97D6-4E1D-ACEC-404AA3A3A536}"/>
                  </a:ext>
                </a:extLst>
              </p:cNvPr>
              <p:cNvCxnSpPr>
                <a:cxnSpLocks/>
                <a:stCxn id="4" idx="6"/>
              </p:cNvCxnSpPr>
              <p:nvPr/>
            </p:nvCxnSpPr>
            <p:spPr>
              <a:xfrm>
                <a:off x="2336800" y="2503055"/>
                <a:ext cx="748145" cy="341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69D6C94-B2D3-47DB-8402-CBF40AB7D30A}"/>
                  </a:ext>
                </a:extLst>
              </p:cNvPr>
              <p:cNvCxnSpPr>
                <a:cxnSpLocks/>
              </p:cNvCxnSpPr>
              <p:nvPr/>
            </p:nvCxnSpPr>
            <p:spPr>
              <a:xfrm>
                <a:off x="4488873" y="3278909"/>
                <a:ext cx="715817" cy="6834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803384B-7C45-4DEC-BC54-91A5D0D65C8A}"/>
                  </a:ext>
                </a:extLst>
              </p:cNvPr>
              <p:cNvCxnSpPr/>
              <p:nvPr/>
            </p:nvCxnSpPr>
            <p:spPr>
              <a:xfrm>
                <a:off x="1819564" y="2960255"/>
                <a:ext cx="3057236" cy="12145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5606898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CA2478-E0A7-489C-84C3-DF1B7509DD5D}"/>
              </a:ext>
            </a:extLst>
          </p:cNvPr>
          <p:cNvSpPr>
            <a:spLocks noGrp="1"/>
          </p:cNvSpPr>
          <p:nvPr>
            <p:ph idx="1"/>
          </p:nvPr>
        </p:nvSpPr>
        <p:spPr>
          <a:xfrm>
            <a:off x="838200" y="655782"/>
            <a:ext cx="10515600" cy="5521181"/>
          </a:xfrm>
        </p:spPr>
        <p:txBody>
          <a:bodyPr/>
          <a:lstStyle/>
          <a:p>
            <a:pPr marL="0" indent="0">
              <a:buNone/>
            </a:pPr>
            <a:r>
              <a:rPr lang="en-US" b="1" i="1" dirty="0"/>
              <a:t>Unresolved research issues</a:t>
            </a:r>
          </a:p>
          <a:p>
            <a:pPr marL="0" indent="0">
              <a:buNone/>
            </a:pPr>
            <a:endParaRPr lang="en-US" dirty="0"/>
          </a:p>
          <a:p>
            <a:pPr marL="0" indent="0">
              <a:buNone/>
            </a:pPr>
            <a:r>
              <a:rPr lang="en-US" dirty="0"/>
              <a:t>How do people make support judgments? </a:t>
            </a:r>
          </a:p>
          <a:p>
            <a:pPr marL="0" indent="0">
              <a:buNone/>
            </a:pPr>
            <a:endParaRPr lang="en-US" dirty="0"/>
          </a:p>
          <a:p>
            <a:pPr marL="0" indent="0">
              <a:buNone/>
            </a:pPr>
            <a:r>
              <a:rPr lang="en-US" dirty="0"/>
              <a:t>Which personal characteristics of supporters influence judgments of support? </a:t>
            </a:r>
          </a:p>
          <a:p>
            <a:pPr marL="0" indent="0">
              <a:buNone/>
            </a:pPr>
            <a:endParaRPr lang="en-US" dirty="0"/>
          </a:p>
          <a:p>
            <a:pPr marL="0" indent="0">
              <a:buNone/>
            </a:pPr>
            <a:r>
              <a:rPr lang="en-US" dirty="0"/>
              <a:t>How is perceived support related to the self?</a:t>
            </a:r>
          </a:p>
          <a:p>
            <a:pPr marL="0" indent="0">
              <a:buNone/>
            </a:pPr>
            <a:endParaRPr lang="en-US" dirty="0"/>
          </a:p>
          <a:p>
            <a:pPr marL="0" indent="0">
              <a:buNone/>
            </a:pPr>
            <a:r>
              <a:rPr lang="en-US" dirty="0"/>
              <a:t>What categories do people naturally use in thinking about support and social relations?</a:t>
            </a:r>
          </a:p>
          <a:p>
            <a:pPr marL="0" indent="0">
              <a:buNone/>
            </a:pPr>
            <a:endParaRPr lang="en-US" dirty="0"/>
          </a:p>
        </p:txBody>
      </p:sp>
    </p:spTree>
    <p:extLst>
      <p:ext uri="{BB962C8B-B14F-4D97-AF65-F5344CB8AC3E}">
        <p14:creationId xmlns:p14="http://schemas.microsoft.com/office/powerpoint/2010/main" val="36830019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BD0EC6-5323-451A-99EF-AEAF9A8D265A}"/>
              </a:ext>
            </a:extLst>
          </p:cNvPr>
          <p:cNvSpPr>
            <a:spLocks noGrp="1"/>
          </p:cNvSpPr>
          <p:nvPr>
            <p:ph idx="1"/>
          </p:nvPr>
        </p:nvSpPr>
        <p:spPr>
          <a:xfrm>
            <a:off x="838200" y="766618"/>
            <a:ext cx="10515600" cy="5410345"/>
          </a:xfrm>
        </p:spPr>
        <p:txBody>
          <a:bodyPr>
            <a:normAutofit lnSpcReduction="10000"/>
          </a:bodyPr>
          <a:lstStyle/>
          <a:p>
            <a:pPr marL="0" indent="0">
              <a:buNone/>
            </a:pPr>
            <a:r>
              <a:rPr lang="en-US" b="1" i="1" dirty="0"/>
              <a:t>Symbolic interactionism</a:t>
            </a:r>
          </a:p>
          <a:p>
            <a:pPr marL="0" indent="0">
              <a:buNone/>
            </a:pPr>
            <a:r>
              <a:rPr lang="en-US" dirty="0"/>
              <a:t>The major premise of the symbolic interactionist perspective on social support is that the regularization of social interaction, rather than the provision of support per se, is responsible for the maintenance of wellbeing.</a:t>
            </a:r>
          </a:p>
          <a:p>
            <a:pPr marL="0" indent="0">
              <a:buNone/>
            </a:pPr>
            <a:endParaRPr lang="en-US" sz="1700" dirty="0"/>
          </a:p>
          <a:p>
            <a:pPr marL="0" indent="0">
              <a:buNone/>
            </a:pPr>
            <a:r>
              <a:rPr lang="en-US" dirty="0"/>
              <a:t>According to the symbolic interactionist perspective, our social environments directly promote health and well-being by providing people with a way of making sense of the self and the world.</a:t>
            </a:r>
          </a:p>
          <a:p>
            <a:pPr marL="0" indent="0">
              <a:buNone/>
            </a:pPr>
            <a:endParaRPr lang="en-US" sz="1600" dirty="0"/>
          </a:p>
          <a:p>
            <a:pPr marL="0" indent="0">
              <a:buNone/>
            </a:pPr>
            <a:r>
              <a:rPr lang="en-US" dirty="0"/>
              <a:t>Roles provide a sense of identity because people use roles as basic conceptual tools in thinking about the self. Evaluations of the self are based on role performance, which is presumed to be rooted in social interactions.</a:t>
            </a:r>
          </a:p>
        </p:txBody>
      </p:sp>
    </p:spTree>
    <p:extLst>
      <p:ext uri="{BB962C8B-B14F-4D97-AF65-F5344CB8AC3E}">
        <p14:creationId xmlns:p14="http://schemas.microsoft.com/office/powerpoint/2010/main" val="20778030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E0DCF2-2481-4D44-AA9A-2DBC797834C4}"/>
              </a:ext>
            </a:extLst>
          </p:cNvPr>
          <p:cNvSpPr>
            <a:spLocks noGrp="1"/>
          </p:cNvSpPr>
          <p:nvPr>
            <p:ph idx="1"/>
          </p:nvPr>
        </p:nvSpPr>
        <p:spPr>
          <a:xfrm>
            <a:off x="838200" y="535709"/>
            <a:ext cx="10515600" cy="868218"/>
          </a:xfrm>
        </p:spPr>
        <p:txBody>
          <a:bodyPr/>
          <a:lstStyle/>
          <a:p>
            <a:pPr marL="0" indent="0">
              <a:buNone/>
            </a:pPr>
            <a:r>
              <a:rPr lang="en-US" dirty="0"/>
              <a:t>The symbolic interactionist perspective predicts that social roles/support identity, which leads to health outcome</a:t>
            </a:r>
          </a:p>
        </p:txBody>
      </p:sp>
      <p:sp>
        <p:nvSpPr>
          <p:cNvPr id="4" name="Content Placeholder 2">
            <a:extLst>
              <a:ext uri="{FF2B5EF4-FFF2-40B4-BE49-F238E27FC236}">
                <a16:creationId xmlns:a16="http://schemas.microsoft.com/office/drawing/2014/main" id="{63BDA7EA-E2D1-40F9-999D-EE64948949FE}"/>
              </a:ext>
            </a:extLst>
          </p:cNvPr>
          <p:cNvSpPr txBox="1">
            <a:spLocks/>
          </p:cNvSpPr>
          <p:nvPr/>
        </p:nvSpPr>
        <p:spPr>
          <a:xfrm>
            <a:off x="1450108" y="4602575"/>
            <a:ext cx="1018309" cy="3221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Figure 4</a:t>
            </a:r>
          </a:p>
        </p:txBody>
      </p:sp>
      <p:grpSp>
        <p:nvGrpSpPr>
          <p:cNvPr id="14" name="Group 13">
            <a:extLst>
              <a:ext uri="{FF2B5EF4-FFF2-40B4-BE49-F238E27FC236}">
                <a16:creationId xmlns:a16="http://schemas.microsoft.com/office/drawing/2014/main" id="{546A9A61-3CF1-4174-A30C-498950A40AED}"/>
              </a:ext>
            </a:extLst>
          </p:cNvPr>
          <p:cNvGrpSpPr/>
          <p:nvPr/>
        </p:nvGrpSpPr>
        <p:grpSpPr>
          <a:xfrm>
            <a:off x="1122217" y="1784925"/>
            <a:ext cx="7172037" cy="2978728"/>
            <a:chOff x="1122217" y="1784925"/>
            <a:chExt cx="7172037" cy="2978728"/>
          </a:xfrm>
        </p:grpSpPr>
        <p:sp>
          <p:nvSpPr>
            <p:cNvPr id="5" name="Oval 4">
              <a:extLst>
                <a:ext uri="{FF2B5EF4-FFF2-40B4-BE49-F238E27FC236}">
                  <a16:creationId xmlns:a16="http://schemas.microsoft.com/office/drawing/2014/main" id="{08F6C779-BE39-4684-8790-DD759D28D396}"/>
                </a:ext>
              </a:extLst>
            </p:cNvPr>
            <p:cNvSpPr/>
            <p:nvPr/>
          </p:nvSpPr>
          <p:spPr>
            <a:xfrm>
              <a:off x="1122217" y="1784925"/>
              <a:ext cx="1893454"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Roles / support</a:t>
              </a:r>
            </a:p>
          </p:txBody>
        </p:sp>
        <p:sp>
          <p:nvSpPr>
            <p:cNvPr id="7" name="Oval 6">
              <a:extLst>
                <a:ext uri="{FF2B5EF4-FFF2-40B4-BE49-F238E27FC236}">
                  <a16:creationId xmlns:a16="http://schemas.microsoft.com/office/drawing/2014/main" id="{093E693E-EF77-4436-B8DD-5E229ABA9C86}"/>
                </a:ext>
              </a:extLst>
            </p:cNvPr>
            <p:cNvSpPr/>
            <p:nvPr/>
          </p:nvSpPr>
          <p:spPr>
            <a:xfrm>
              <a:off x="4257963" y="2699325"/>
              <a:ext cx="1560946"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Identity</a:t>
              </a:r>
            </a:p>
          </p:txBody>
        </p:sp>
        <p:sp>
          <p:nvSpPr>
            <p:cNvPr id="8" name="Oval 7">
              <a:extLst>
                <a:ext uri="{FF2B5EF4-FFF2-40B4-BE49-F238E27FC236}">
                  <a16:creationId xmlns:a16="http://schemas.microsoft.com/office/drawing/2014/main" id="{4C339A68-1874-4FF2-991D-E96C82465BC5}"/>
                </a:ext>
              </a:extLst>
            </p:cNvPr>
            <p:cNvSpPr/>
            <p:nvPr/>
          </p:nvSpPr>
          <p:spPr>
            <a:xfrm>
              <a:off x="6744853" y="3849253"/>
              <a:ext cx="1549401"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Health</a:t>
              </a:r>
            </a:p>
          </p:txBody>
        </p:sp>
        <p:cxnSp>
          <p:nvCxnSpPr>
            <p:cNvPr id="10" name="Straight Arrow Connector 9">
              <a:extLst>
                <a:ext uri="{FF2B5EF4-FFF2-40B4-BE49-F238E27FC236}">
                  <a16:creationId xmlns:a16="http://schemas.microsoft.com/office/drawing/2014/main" id="{BF6DBA20-DB80-4915-A69A-BFD61D4ADB3D}"/>
                </a:ext>
              </a:extLst>
            </p:cNvPr>
            <p:cNvCxnSpPr>
              <a:stCxn id="5" idx="6"/>
              <a:endCxn id="7" idx="1"/>
            </p:cNvCxnSpPr>
            <p:nvPr/>
          </p:nvCxnSpPr>
          <p:spPr>
            <a:xfrm>
              <a:off x="3015671" y="2242125"/>
              <a:ext cx="1470887" cy="5911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D75043C-E769-4A4A-B398-C6D06BF9F64D}"/>
                </a:ext>
              </a:extLst>
            </p:cNvPr>
            <p:cNvCxnSpPr>
              <a:cxnSpLocks/>
              <a:stCxn id="7" idx="6"/>
            </p:cNvCxnSpPr>
            <p:nvPr/>
          </p:nvCxnSpPr>
          <p:spPr>
            <a:xfrm>
              <a:off x="5818909" y="3156525"/>
              <a:ext cx="1339273" cy="7596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8617965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0DD34-5F66-4DBE-B117-A5BA42D1FC60}"/>
              </a:ext>
            </a:extLst>
          </p:cNvPr>
          <p:cNvSpPr>
            <a:spLocks noGrp="1"/>
          </p:cNvSpPr>
          <p:nvPr>
            <p:ph type="title"/>
          </p:nvPr>
        </p:nvSpPr>
        <p:spPr/>
        <p:txBody>
          <a:bodyPr>
            <a:normAutofit/>
          </a:bodyPr>
          <a:lstStyle/>
          <a:p>
            <a:r>
              <a:rPr lang="en-US" sz="3600" b="1" dirty="0"/>
              <a:t>References</a:t>
            </a:r>
          </a:p>
        </p:txBody>
      </p:sp>
      <p:sp>
        <p:nvSpPr>
          <p:cNvPr id="3" name="Content Placeholder 2">
            <a:extLst>
              <a:ext uri="{FF2B5EF4-FFF2-40B4-BE49-F238E27FC236}">
                <a16:creationId xmlns:a16="http://schemas.microsoft.com/office/drawing/2014/main" id="{2731364B-2358-4166-BE8D-B54B886D52C7}"/>
              </a:ext>
            </a:extLst>
          </p:cNvPr>
          <p:cNvSpPr>
            <a:spLocks noGrp="1"/>
          </p:cNvSpPr>
          <p:nvPr>
            <p:ph idx="1"/>
          </p:nvPr>
        </p:nvSpPr>
        <p:spPr>
          <a:xfrm>
            <a:off x="838200" y="1477818"/>
            <a:ext cx="10515600" cy="4699145"/>
          </a:xfrm>
        </p:spPr>
        <p:txBody>
          <a:bodyPr>
            <a:normAutofit fontScale="92500" lnSpcReduction="20000"/>
          </a:bodyPr>
          <a:lstStyle/>
          <a:p>
            <a:pPr marL="0" indent="0">
              <a:buNone/>
            </a:pPr>
            <a:r>
              <a:rPr lang="en-US" dirty="0"/>
              <a:t>1. </a:t>
            </a:r>
            <a:r>
              <a:rPr lang="en-US" b="0" i="0" dirty="0">
                <a:solidFill>
                  <a:srgbClr val="222222"/>
                </a:solidFill>
                <a:effectLst/>
              </a:rPr>
              <a:t>Zuckerman, M. (1991). </a:t>
            </a:r>
            <a:r>
              <a:rPr lang="en-US" b="0" i="1" dirty="0">
                <a:solidFill>
                  <a:srgbClr val="222222"/>
                </a:solidFill>
                <a:effectLst/>
              </a:rPr>
              <a:t>Psychobiology of personality</a:t>
            </a:r>
            <a:r>
              <a:rPr lang="en-US" b="0" i="0" dirty="0">
                <a:solidFill>
                  <a:srgbClr val="222222"/>
                </a:solidFill>
                <a:effectLst/>
              </a:rPr>
              <a:t> (Vol. 10). Cambridge University Press.</a:t>
            </a:r>
          </a:p>
          <a:p>
            <a:pPr marL="0" indent="0">
              <a:buNone/>
            </a:pPr>
            <a:r>
              <a:rPr lang="en-US" dirty="0"/>
              <a:t>2. </a:t>
            </a:r>
            <a:r>
              <a:rPr lang="en-US" b="0" i="0" dirty="0">
                <a:solidFill>
                  <a:srgbClr val="222222"/>
                </a:solidFill>
                <a:effectLst/>
              </a:rPr>
              <a:t>Graham, L. J. (2015). Integration of the interaction model of client health behavior and transactional model of stress and coping as a tool for understanding retention in HIV care across the lifespan. </a:t>
            </a:r>
            <a:r>
              <a:rPr lang="en-US" b="0" i="1" dirty="0">
                <a:solidFill>
                  <a:srgbClr val="222222"/>
                </a:solidFill>
                <a:effectLst/>
              </a:rPr>
              <a:t>Journal of the Association of Nurses in AIDS Care</a:t>
            </a:r>
            <a:r>
              <a:rPr lang="en-US" b="0" i="0" dirty="0">
                <a:solidFill>
                  <a:srgbClr val="222222"/>
                </a:solidFill>
                <a:effectLst/>
              </a:rPr>
              <a:t>, </a:t>
            </a:r>
            <a:r>
              <a:rPr lang="en-US" b="0" i="1" dirty="0">
                <a:solidFill>
                  <a:srgbClr val="222222"/>
                </a:solidFill>
                <a:effectLst/>
              </a:rPr>
              <a:t>26</a:t>
            </a:r>
            <a:r>
              <a:rPr lang="en-US" b="0" i="0" dirty="0">
                <a:solidFill>
                  <a:srgbClr val="222222"/>
                </a:solidFill>
                <a:effectLst/>
              </a:rPr>
              <a:t>(2), 100-109.</a:t>
            </a:r>
          </a:p>
          <a:p>
            <a:pPr marL="0" indent="0">
              <a:buNone/>
            </a:pPr>
            <a:r>
              <a:rPr lang="en-US" dirty="0">
                <a:solidFill>
                  <a:srgbClr val="222222"/>
                </a:solidFill>
              </a:rPr>
              <a:t>3. </a:t>
            </a:r>
            <a:r>
              <a:rPr lang="en-US" b="0" i="0" dirty="0">
                <a:solidFill>
                  <a:srgbClr val="222222"/>
                </a:solidFill>
                <a:effectLst/>
              </a:rPr>
              <a:t>Nicholls, A. R., Holt, N. L., Polman, R. C., &amp; James, D. W. G. (2005). Stress and coping among international adolescent golfers. </a:t>
            </a:r>
            <a:r>
              <a:rPr lang="en-US" b="0" i="1" dirty="0">
                <a:solidFill>
                  <a:srgbClr val="222222"/>
                </a:solidFill>
                <a:effectLst/>
              </a:rPr>
              <a:t>Journal of applied sport psychology</a:t>
            </a:r>
            <a:r>
              <a:rPr lang="en-US" b="0" i="0" dirty="0">
                <a:solidFill>
                  <a:srgbClr val="222222"/>
                </a:solidFill>
                <a:effectLst/>
              </a:rPr>
              <a:t>, </a:t>
            </a:r>
            <a:r>
              <a:rPr lang="en-US" b="0" i="1" dirty="0">
                <a:solidFill>
                  <a:srgbClr val="222222"/>
                </a:solidFill>
                <a:effectLst/>
              </a:rPr>
              <a:t>17</a:t>
            </a:r>
            <a:r>
              <a:rPr lang="en-US" b="0" i="0" dirty="0">
                <a:solidFill>
                  <a:srgbClr val="222222"/>
                </a:solidFill>
                <a:effectLst/>
              </a:rPr>
              <a:t>(4), 333-340.</a:t>
            </a:r>
          </a:p>
          <a:p>
            <a:pPr marL="0" indent="0">
              <a:buNone/>
            </a:pPr>
            <a:r>
              <a:rPr lang="en-US" dirty="0">
                <a:solidFill>
                  <a:srgbClr val="222222"/>
                </a:solidFill>
              </a:rPr>
              <a:t>4. </a:t>
            </a:r>
            <a:r>
              <a:rPr lang="en-US" b="0" i="0" dirty="0">
                <a:solidFill>
                  <a:srgbClr val="222222"/>
                </a:solidFill>
                <a:effectLst/>
              </a:rPr>
              <a:t>Lazarus, R. S., &amp; Folkman, S. (1984). </a:t>
            </a:r>
            <a:r>
              <a:rPr lang="en-US" b="0" i="1" dirty="0">
                <a:solidFill>
                  <a:srgbClr val="222222"/>
                </a:solidFill>
                <a:effectLst/>
              </a:rPr>
              <a:t>Stress, appraisal, and coping</a:t>
            </a:r>
            <a:r>
              <a:rPr lang="en-US" b="0" i="0" dirty="0">
                <a:solidFill>
                  <a:srgbClr val="222222"/>
                </a:solidFill>
                <a:effectLst/>
              </a:rPr>
              <a:t>. Springer publishing company.</a:t>
            </a:r>
          </a:p>
          <a:p>
            <a:pPr marL="0" indent="0">
              <a:buNone/>
            </a:pPr>
            <a:r>
              <a:rPr lang="en-US" dirty="0">
                <a:solidFill>
                  <a:srgbClr val="222222"/>
                </a:solidFill>
              </a:rPr>
              <a:t>5. </a:t>
            </a:r>
            <a:r>
              <a:rPr lang="en-US" b="0" i="0" dirty="0">
                <a:solidFill>
                  <a:srgbClr val="222222"/>
                </a:solidFill>
                <a:effectLst/>
              </a:rPr>
              <a:t>Leiter, M. P. (1992). Burn-out as a crisis in self-efficacy: Conceptual and practical implications. </a:t>
            </a:r>
            <a:r>
              <a:rPr lang="en-US" b="0" i="1" dirty="0">
                <a:solidFill>
                  <a:srgbClr val="222222"/>
                </a:solidFill>
                <a:effectLst/>
              </a:rPr>
              <a:t>Work &amp; stress</a:t>
            </a:r>
            <a:r>
              <a:rPr lang="en-US" b="0" i="0" dirty="0">
                <a:solidFill>
                  <a:srgbClr val="222222"/>
                </a:solidFill>
                <a:effectLst/>
              </a:rPr>
              <a:t>, </a:t>
            </a:r>
            <a:r>
              <a:rPr lang="en-US" b="0" i="1" dirty="0">
                <a:solidFill>
                  <a:srgbClr val="222222"/>
                </a:solidFill>
                <a:effectLst/>
              </a:rPr>
              <a:t>6</a:t>
            </a:r>
            <a:r>
              <a:rPr lang="en-US" b="0" i="0" dirty="0">
                <a:solidFill>
                  <a:srgbClr val="222222"/>
                </a:solidFill>
                <a:effectLst/>
              </a:rPr>
              <a:t>(2), 107-115.</a:t>
            </a:r>
            <a:endParaRPr lang="en-US" dirty="0"/>
          </a:p>
        </p:txBody>
      </p:sp>
    </p:spTree>
    <p:extLst>
      <p:ext uri="{BB962C8B-B14F-4D97-AF65-F5344CB8AC3E}">
        <p14:creationId xmlns:p14="http://schemas.microsoft.com/office/powerpoint/2010/main" val="139807591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99F52B-385C-40DF-8086-8ADC5047847A}"/>
              </a:ext>
            </a:extLst>
          </p:cNvPr>
          <p:cNvSpPr>
            <a:spLocks noGrp="1"/>
          </p:cNvSpPr>
          <p:nvPr>
            <p:ph idx="1"/>
          </p:nvPr>
        </p:nvSpPr>
        <p:spPr>
          <a:xfrm>
            <a:off x="838200" y="674255"/>
            <a:ext cx="10515600" cy="5502708"/>
          </a:xfrm>
        </p:spPr>
        <p:txBody>
          <a:bodyPr>
            <a:normAutofit/>
          </a:bodyPr>
          <a:lstStyle/>
          <a:p>
            <a:pPr marL="0" indent="0">
              <a:buNone/>
            </a:pPr>
            <a:r>
              <a:rPr lang="en-US" sz="2600" dirty="0"/>
              <a:t>6. </a:t>
            </a:r>
            <a:r>
              <a:rPr lang="en-US" sz="2600" b="0" i="0" dirty="0" err="1">
                <a:solidFill>
                  <a:srgbClr val="222222"/>
                </a:solidFill>
                <a:effectLst/>
              </a:rPr>
              <a:t>Lakey</a:t>
            </a:r>
            <a:r>
              <a:rPr lang="en-US" sz="2600" b="0" i="0" dirty="0">
                <a:solidFill>
                  <a:srgbClr val="222222"/>
                </a:solidFill>
                <a:effectLst/>
              </a:rPr>
              <a:t>, B., &amp; Cohen, S. (2000). Social support and theory. </a:t>
            </a:r>
            <a:r>
              <a:rPr lang="en-US" sz="2600" b="0" i="1" dirty="0">
                <a:solidFill>
                  <a:srgbClr val="222222"/>
                </a:solidFill>
                <a:effectLst/>
              </a:rPr>
              <a:t>Social support measurement and intervention: A guide for health and social scientists</a:t>
            </a:r>
            <a:r>
              <a:rPr lang="en-US" sz="2600" b="0" i="0" dirty="0">
                <a:solidFill>
                  <a:srgbClr val="222222"/>
                </a:solidFill>
                <a:effectLst/>
              </a:rPr>
              <a:t>, </a:t>
            </a:r>
            <a:r>
              <a:rPr lang="en-US" sz="2600" b="0" i="1" dirty="0">
                <a:solidFill>
                  <a:srgbClr val="222222"/>
                </a:solidFill>
                <a:effectLst/>
              </a:rPr>
              <a:t>29</a:t>
            </a:r>
            <a:r>
              <a:rPr lang="en-US" sz="2600" b="0" i="0" dirty="0">
                <a:solidFill>
                  <a:srgbClr val="222222"/>
                </a:solidFill>
                <a:effectLst/>
              </a:rPr>
              <a:t>, 29-49.</a:t>
            </a:r>
          </a:p>
          <a:p>
            <a:pPr marL="0" indent="0">
              <a:buNone/>
            </a:pPr>
            <a:r>
              <a:rPr lang="en-US" sz="2600" dirty="0">
                <a:solidFill>
                  <a:srgbClr val="222222"/>
                </a:solidFill>
              </a:rPr>
              <a:t>7. </a:t>
            </a:r>
            <a:r>
              <a:rPr lang="en-US" sz="2600" b="0" i="0" dirty="0">
                <a:solidFill>
                  <a:srgbClr val="222222"/>
                </a:solidFill>
                <a:effectLst/>
              </a:rPr>
              <a:t>Dobson, K. S., &amp; Shaw, B. F. (1986). Cognitive assessment with major depressive disorders. </a:t>
            </a:r>
            <a:r>
              <a:rPr lang="en-US" sz="2600" b="0" i="1" dirty="0">
                <a:solidFill>
                  <a:srgbClr val="222222"/>
                </a:solidFill>
                <a:effectLst/>
              </a:rPr>
              <a:t>Cognitive therapy and research</a:t>
            </a:r>
            <a:r>
              <a:rPr lang="en-US" sz="2600" b="0" i="0" dirty="0">
                <a:solidFill>
                  <a:srgbClr val="222222"/>
                </a:solidFill>
                <a:effectLst/>
              </a:rPr>
              <a:t>, </a:t>
            </a:r>
            <a:r>
              <a:rPr lang="en-US" sz="2600" b="0" i="1" dirty="0">
                <a:solidFill>
                  <a:srgbClr val="222222"/>
                </a:solidFill>
                <a:effectLst/>
              </a:rPr>
              <a:t>10</a:t>
            </a:r>
            <a:r>
              <a:rPr lang="en-US" sz="2600" b="0" i="0" dirty="0">
                <a:solidFill>
                  <a:srgbClr val="222222"/>
                </a:solidFill>
                <a:effectLst/>
              </a:rPr>
              <a:t>(1), 13-29.</a:t>
            </a:r>
          </a:p>
          <a:p>
            <a:pPr marL="0" indent="0">
              <a:buNone/>
            </a:pPr>
            <a:r>
              <a:rPr lang="en-US" sz="2600" dirty="0">
                <a:solidFill>
                  <a:srgbClr val="222222"/>
                </a:solidFill>
              </a:rPr>
              <a:t>8. </a:t>
            </a:r>
            <a:r>
              <a:rPr lang="en-US" sz="2600" b="0" i="0" dirty="0">
                <a:solidFill>
                  <a:srgbClr val="222222"/>
                </a:solidFill>
                <a:effectLst/>
              </a:rPr>
              <a:t>Sherman, S. J., Judd, C. M., &amp; Park, B. (1989). Social cognition. </a:t>
            </a:r>
            <a:r>
              <a:rPr lang="en-US" sz="2600" b="0" i="1" dirty="0">
                <a:solidFill>
                  <a:srgbClr val="222222"/>
                </a:solidFill>
                <a:effectLst/>
              </a:rPr>
              <a:t>Annual review of psychology</a:t>
            </a:r>
            <a:r>
              <a:rPr lang="en-US" sz="2600" b="0" i="0" dirty="0">
                <a:solidFill>
                  <a:srgbClr val="222222"/>
                </a:solidFill>
                <a:effectLst/>
              </a:rPr>
              <a:t>, </a:t>
            </a:r>
            <a:r>
              <a:rPr lang="en-US" sz="2600" b="0" i="1" dirty="0">
                <a:solidFill>
                  <a:srgbClr val="222222"/>
                </a:solidFill>
                <a:effectLst/>
              </a:rPr>
              <a:t>40</a:t>
            </a:r>
            <a:r>
              <a:rPr lang="en-US" sz="2600" b="0" i="0" dirty="0">
                <a:solidFill>
                  <a:srgbClr val="222222"/>
                </a:solidFill>
                <a:effectLst/>
              </a:rPr>
              <a:t>(1), 281-326.</a:t>
            </a:r>
          </a:p>
          <a:p>
            <a:pPr marL="0" indent="0">
              <a:buNone/>
            </a:pPr>
            <a:r>
              <a:rPr lang="en-US" sz="2600" dirty="0">
                <a:solidFill>
                  <a:srgbClr val="222222"/>
                </a:solidFill>
              </a:rPr>
              <a:t>9. </a:t>
            </a:r>
            <a:r>
              <a:rPr lang="en-US" sz="2600" b="0" i="0" dirty="0">
                <a:solidFill>
                  <a:srgbClr val="222222"/>
                </a:solidFill>
                <a:effectLst/>
              </a:rPr>
              <a:t>Frith, C. D. (2008). Social cognition. </a:t>
            </a:r>
            <a:r>
              <a:rPr lang="en-US" sz="2600" b="0" i="1" dirty="0">
                <a:solidFill>
                  <a:srgbClr val="222222"/>
                </a:solidFill>
                <a:effectLst/>
              </a:rPr>
              <a:t>Philosophical Transactions of the Royal Society B: Biological Sciences</a:t>
            </a:r>
            <a:r>
              <a:rPr lang="en-US" sz="2600" b="0" i="0" dirty="0">
                <a:solidFill>
                  <a:srgbClr val="222222"/>
                </a:solidFill>
                <a:effectLst/>
              </a:rPr>
              <a:t>, </a:t>
            </a:r>
            <a:r>
              <a:rPr lang="en-US" sz="2600" b="0" i="1" dirty="0">
                <a:solidFill>
                  <a:srgbClr val="222222"/>
                </a:solidFill>
                <a:effectLst/>
              </a:rPr>
              <a:t>363</a:t>
            </a:r>
            <a:r>
              <a:rPr lang="en-US" sz="2600" b="0" i="0" dirty="0">
                <a:solidFill>
                  <a:srgbClr val="222222"/>
                </a:solidFill>
                <a:effectLst/>
              </a:rPr>
              <a:t>(1499), 2033-2039.</a:t>
            </a:r>
            <a:endParaRPr lang="en-US" sz="2600" dirty="0"/>
          </a:p>
        </p:txBody>
      </p:sp>
    </p:spTree>
    <p:extLst>
      <p:ext uri="{BB962C8B-B14F-4D97-AF65-F5344CB8AC3E}">
        <p14:creationId xmlns:p14="http://schemas.microsoft.com/office/powerpoint/2010/main" val="69930080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870F-EE32-4061-80CA-D820F1FBF095}"/>
              </a:ext>
            </a:extLst>
          </p:cNvPr>
          <p:cNvSpPr>
            <a:spLocks noGrp="1"/>
          </p:cNvSpPr>
          <p:nvPr>
            <p:ph type="title"/>
          </p:nvPr>
        </p:nvSpPr>
        <p:spPr>
          <a:xfrm>
            <a:off x="838200" y="1842942"/>
            <a:ext cx="10515600" cy="1325563"/>
          </a:xfrm>
        </p:spPr>
        <p:txBody>
          <a:bodyPr/>
          <a:lstStyle/>
          <a:p>
            <a:r>
              <a:rPr lang="en-US" b="1" dirty="0"/>
              <a:t>Course 11</a:t>
            </a:r>
          </a:p>
        </p:txBody>
      </p:sp>
      <p:sp>
        <p:nvSpPr>
          <p:cNvPr id="3" name="Content Placeholder 2">
            <a:extLst>
              <a:ext uri="{FF2B5EF4-FFF2-40B4-BE49-F238E27FC236}">
                <a16:creationId xmlns:a16="http://schemas.microsoft.com/office/drawing/2014/main" id="{32DE9BA0-F4A5-4331-8410-04904E3984E6}"/>
              </a:ext>
            </a:extLst>
          </p:cNvPr>
          <p:cNvSpPr>
            <a:spLocks noGrp="1"/>
          </p:cNvSpPr>
          <p:nvPr>
            <p:ph idx="1"/>
          </p:nvPr>
        </p:nvSpPr>
        <p:spPr>
          <a:xfrm>
            <a:off x="838200" y="4037879"/>
            <a:ext cx="10515600" cy="1240848"/>
          </a:xfrm>
        </p:spPr>
        <p:txBody>
          <a:bodyPr>
            <a:normAutofit/>
          </a:bodyPr>
          <a:lstStyle/>
          <a:p>
            <a:pPr marL="0" indent="0">
              <a:buNone/>
            </a:pPr>
            <a:r>
              <a:rPr lang="en-US" sz="3600" b="1" dirty="0"/>
              <a:t>Social support and coping</a:t>
            </a:r>
          </a:p>
        </p:txBody>
      </p:sp>
      <p:pic>
        <p:nvPicPr>
          <p:cNvPr id="4" name="Picture 3">
            <a:extLst>
              <a:ext uri="{FF2B5EF4-FFF2-40B4-BE49-F238E27FC236}">
                <a16:creationId xmlns:a16="http://schemas.microsoft.com/office/drawing/2014/main" id="{8F05BABB-5AE8-4967-9B25-BC84B410D511}"/>
              </a:ext>
            </a:extLst>
          </p:cNvPr>
          <p:cNvPicPr/>
          <p:nvPr/>
        </p:nvPicPr>
        <p:blipFill>
          <a:blip r:embed="rId2">
            <a:extLst>
              <a:ext uri="{28A0092B-C50C-407E-A947-70E740481C1C}">
                <a14:useLocalDpi xmlns:a14="http://schemas.microsoft.com/office/drawing/2010/main" val="0"/>
              </a:ext>
            </a:extLst>
          </a:blip>
          <a:stretch>
            <a:fillRect/>
          </a:stretch>
        </p:blipFill>
        <p:spPr>
          <a:xfrm>
            <a:off x="838200" y="416791"/>
            <a:ext cx="3779520" cy="1295400"/>
          </a:xfrm>
          <a:prstGeom prst="rect">
            <a:avLst/>
          </a:prstGeom>
        </p:spPr>
      </p:pic>
    </p:spTree>
    <p:extLst>
      <p:ext uri="{BB962C8B-B14F-4D97-AF65-F5344CB8AC3E}">
        <p14:creationId xmlns:p14="http://schemas.microsoft.com/office/powerpoint/2010/main" val="394415426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89D161-80AB-4CE1-816D-48B86E8FA968}"/>
              </a:ext>
            </a:extLst>
          </p:cNvPr>
          <p:cNvSpPr>
            <a:spLocks noGrp="1"/>
          </p:cNvSpPr>
          <p:nvPr>
            <p:ph idx="1"/>
          </p:nvPr>
        </p:nvSpPr>
        <p:spPr>
          <a:xfrm>
            <a:off x="838200" y="701964"/>
            <a:ext cx="10515600" cy="5474999"/>
          </a:xfrm>
        </p:spPr>
        <p:txBody>
          <a:bodyPr/>
          <a:lstStyle/>
          <a:p>
            <a:r>
              <a:rPr lang="en-US" dirty="0"/>
              <a:t>Continuous assessment of what is happening in the environment is an essential characteristic of both humans and animals. </a:t>
            </a:r>
          </a:p>
          <a:p>
            <a:endParaRPr lang="en-US" sz="1600" dirty="0"/>
          </a:p>
          <a:p>
            <a:r>
              <a:rPr lang="en-US" dirty="0"/>
              <a:t>Evaluation involves a continuous process of seeking and monitoring information about what is happening and assigning personal meaning to the information obtained [1, 2].</a:t>
            </a:r>
          </a:p>
          <a:p>
            <a:endParaRPr lang="en-US" sz="1600" dirty="0"/>
          </a:p>
          <a:p>
            <a:pPr marL="0" indent="0">
              <a:buNone/>
            </a:pPr>
            <a:r>
              <a:rPr lang="en-US" b="1" i="1" dirty="0"/>
              <a:t>Evaluations</a:t>
            </a:r>
            <a:r>
              <a:rPr lang="en-US" dirty="0"/>
              <a:t>:</a:t>
            </a:r>
          </a:p>
          <a:p>
            <a:pPr marL="0" indent="0">
              <a:buNone/>
            </a:pPr>
            <a:endParaRPr lang="en-US" dirty="0"/>
          </a:p>
          <a:p>
            <a:r>
              <a:rPr lang="en-US" dirty="0"/>
              <a:t>1. primary</a:t>
            </a:r>
          </a:p>
          <a:p>
            <a:r>
              <a:rPr lang="en-US" dirty="0"/>
              <a:t>2. secondary</a:t>
            </a:r>
          </a:p>
        </p:txBody>
      </p:sp>
    </p:spTree>
    <p:extLst>
      <p:ext uri="{BB962C8B-B14F-4D97-AF65-F5344CB8AC3E}">
        <p14:creationId xmlns:p14="http://schemas.microsoft.com/office/powerpoint/2010/main" val="215352038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C0ACFA-648B-4026-AFF1-DAF1810A8A1A}"/>
              </a:ext>
            </a:extLst>
          </p:cNvPr>
          <p:cNvSpPr>
            <a:spLocks noGrp="1"/>
          </p:cNvSpPr>
          <p:nvPr>
            <p:ph idx="1"/>
          </p:nvPr>
        </p:nvSpPr>
        <p:spPr>
          <a:xfrm>
            <a:off x="838200" y="905164"/>
            <a:ext cx="10515600" cy="5271799"/>
          </a:xfrm>
        </p:spPr>
        <p:txBody>
          <a:bodyPr>
            <a:normAutofit/>
          </a:bodyPr>
          <a:lstStyle/>
          <a:p>
            <a:r>
              <a:rPr lang="en-US" dirty="0"/>
              <a:t>The </a:t>
            </a:r>
            <a:r>
              <a:rPr lang="en-US" i="1" dirty="0"/>
              <a:t>primary evaluation </a:t>
            </a:r>
            <a:r>
              <a:rPr lang="en-US" dirty="0"/>
              <a:t>involves three different types of information [2]:</a:t>
            </a:r>
          </a:p>
          <a:p>
            <a:pPr marL="0" indent="0">
              <a:buNone/>
            </a:pPr>
            <a:endParaRPr lang="en-US" sz="1600" dirty="0"/>
          </a:p>
          <a:p>
            <a:pPr>
              <a:buFontTx/>
              <a:buChar char="-"/>
            </a:pPr>
            <a:r>
              <a:rPr lang="en-US" dirty="0"/>
              <a:t>damage already done (information associated with feeling angry or depressed);</a:t>
            </a:r>
          </a:p>
          <a:p>
            <a:pPr>
              <a:buFontTx/>
              <a:buChar char="-"/>
            </a:pPr>
            <a:endParaRPr lang="en-US" sz="1600" dirty="0"/>
          </a:p>
          <a:p>
            <a:pPr>
              <a:buFontTx/>
              <a:buChar char="-"/>
            </a:pPr>
            <a:r>
              <a:rPr lang="en-US" dirty="0"/>
              <a:t>anticipation of a future threat (experienced affectively as fear or anxiety); </a:t>
            </a:r>
          </a:p>
          <a:p>
            <a:pPr>
              <a:buFontTx/>
              <a:buChar char="-"/>
            </a:pPr>
            <a:endParaRPr lang="en-US" sz="1600" dirty="0"/>
          </a:p>
          <a:p>
            <a:pPr marL="0" indent="0">
              <a:buNone/>
            </a:pPr>
            <a:r>
              <a:rPr lang="en-US" dirty="0"/>
              <a:t>- challenge, resulting from difficult demands we face but coupled with belief in the chance of control, gain and positive effects (emotionally experienced as impatience, confidence, joy).</a:t>
            </a:r>
          </a:p>
        </p:txBody>
      </p:sp>
    </p:spTree>
    <p:extLst>
      <p:ext uri="{BB962C8B-B14F-4D97-AF65-F5344CB8AC3E}">
        <p14:creationId xmlns:p14="http://schemas.microsoft.com/office/powerpoint/2010/main" val="26271689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DC278B-3A76-42E8-AD82-879405419BDF}"/>
              </a:ext>
            </a:extLst>
          </p:cNvPr>
          <p:cNvSpPr>
            <a:spLocks noGrp="1"/>
          </p:cNvSpPr>
          <p:nvPr>
            <p:ph idx="1"/>
          </p:nvPr>
        </p:nvSpPr>
        <p:spPr>
          <a:xfrm>
            <a:off x="838200" y="794327"/>
            <a:ext cx="10515600" cy="5382636"/>
          </a:xfrm>
        </p:spPr>
        <p:txBody>
          <a:bodyPr/>
          <a:lstStyle/>
          <a:p>
            <a:r>
              <a:rPr lang="en-US" dirty="0"/>
              <a:t>The </a:t>
            </a:r>
            <a:r>
              <a:rPr lang="en-US" i="1" dirty="0"/>
              <a:t>secondary evaluation </a:t>
            </a:r>
            <a:r>
              <a:rPr lang="en-US" dirty="0"/>
              <a:t>identifies the adaptive alternatives available to the subject to cope with the situation [3].</a:t>
            </a:r>
          </a:p>
          <a:p>
            <a:endParaRPr lang="en-US" sz="1600" dirty="0"/>
          </a:p>
          <a:p>
            <a:r>
              <a:rPr lang="en-US" dirty="0"/>
              <a:t>The secondary evaluation may confirm the primary threat assessment, intensify it or reduce it, depending on the assessment of resources and coping options. Once the threat is </a:t>
            </a:r>
            <a:r>
              <a:rPr lang="en-US" dirty="0" err="1"/>
              <a:t>signalled</a:t>
            </a:r>
            <a:r>
              <a:rPr lang="en-US" dirty="0"/>
              <a:t>, cognitive activity does not end but initiates a whole chain of cognitive processes [1, 3].</a:t>
            </a:r>
          </a:p>
          <a:p>
            <a:endParaRPr lang="en-US" sz="1600" dirty="0"/>
          </a:p>
          <a:p>
            <a:r>
              <a:rPr lang="en-US" dirty="0"/>
              <a:t>Evaluation is determined by two categories of </a:t>
            </a:r>
            <a:r>
              <a:rPr lang="en-US" b="1" dirty="0"/>
              <a:t>factors</a:t>
            </a:r>
            <a:r>
              <a:rPr lang="en-US" dirty="0"/>
              <a:t>: </a:t>
            </a:r>
          </a:p>
          <a:p>
            <a:pPr>
              <a:buFont typeface="Wingdings" panose="05000000000000000000" pitchFamily="2" charset="2"/>
              <a:buChar char="v"/>
            </a:pPr>
            <a:r>
              <a:rPr lang="en-US" dirty="0"/>
              <a:t> situational and </a:t>
            </a:r>
          </a:p>
          <a:p>
            <a:pPr>
              <a:buFont typeface="Wingdings" panose="05000000000000000000" pitchFamily="2" charset="2"/>
              <a:buChar char="v"/>
            </a:pPr>
            <a:r>
              <a:rPr lang="en-US" dirty="0"/>
              <a:t> personal.</a:t>
            </a:r>
          </a:p>
        </p:txBody>
      </p:sp>
    </p:spTree>
    <p:extLst>
      <p:ext uri="{BB962C8B-B14F-4D97-AF65-F5344CB8AC3E}">
        <p14:creationId xmlns:p14="http://schemas.microsoft.com/office/powerpoint/2010/main" val="34834238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D84350-CC4A-4E04-A26E-5B1BDB23DB63}"/>
              </a:ext>
            </a:extLst>
          </p:cNvPr>
          <p:cNvSpPr>
            <a:spLocks noGrp="1"/>
          </p:cNvSpPr>
          <p:nvPr>
            <p:ph idx="1"/>
          </p:nvPr>
        </p:nvSpPr>
        <p:spPr>
          <a:xfrm>
            <a:off x="838200" y="628073"/>
            <a:ext cx="10515600" cy="5548890"/>
          </a:xfrm>
        </p:spPr>
        <p:txBody>
          <a:bodyPr>
            <a:normAutofit lnSpcReduction="10000"/>
          </a:bodyPr>
          <a:lstStyle/>
          <a:p>
            <a:r>
              <a:rPr lang="en-US" b="1" i="1" dirty="0"/>
              <a:t>Stages of coping</a:t>
            </a:r>
            <a:r>
              <a:rPr lang="en-US" dirty="0"/>
              <a:t>: </a:t>
            </a:r>
          </a:p>
          <a:p>
            <a:pPr marL="0" indent="0">
              <a:buNone/>
            </a:pPr>
            <a:r>
              <a:rPr lang="en-US" dirty="0"/>
              <a:t>1. anticipation (warning), when the situation can be postponed or prevented, when the person can prepare for the confrontation, when they can assess the "cost" of the confrontation; </a:t>
            </a:r>
          </a:p>
          <a:p>
            <a:pPr marL="0" indent="0">
              <a:buNone/>
            </a:pPr>
            <a:r>
              <a:rPr lang="en-US" dirty="0"/>
              <a:t>2. confrontation (impact) when the response takes place, redefining the situation and re-evaluating; and </a:t>
            </a:r>
          </a:p>
          <a:p>
            <a:pPr marL="0" indent="0">
              <a:buNone/>
            </a:pPr>
            <a:r>
              <a:rPr lang="en-US" dirty="0"/>
              <a:t>3. post confrontation when the personal significance of what has happened is considered.</a:t>
            </a:r>
          </a:p>
          <a:p>
            <a:pPr marL="0" indent="0">
              <a:buNone/>
            </a:pPr>
            <a:endParaRPr lang="en-US" dirty="0"/>
          </a:p>
          <a:p>
            <a:pPr marL="0" indent="0">
              <a:buNone/>
            </a:pPr>
            <a:r>
              <a:rPr lang="en-US" b="1" i="1" dirty="0"/>
              <a:t>Dimensions</a:t>
            </a:r>
            <a:r>
              <a:rPr lang="en-US" dirty="0"/>
              <a:t>:</a:t>
            </a:r>
          </a:p>
          <a:p>
            <a:pPr>
              <a:buFontTx/>
              <a:buChar char="-"/>
            </a:pPr>
            <a:r>
              <a:rPr lang="en-US" dirty="0"/>
              <a:t>Problem-focused coping </a:t>
            </a:r>
          </a:p>
          <a:p>
            <a:pPr>
              <a:buFontTx/>
              <a:buChar char="-"/>
            </a:pPr>
            <a:r>
              <a:rPr lang="en-US" dirty="0"/>
              <a:t>Emotion-focused coping</a:t>
            </a:r>
          </a:p>
        </p:txBody>
      </p:sp>
    </p:spTree>
    <p:extLst>
      <p:ext uri="{BB962C8B-B14F-4D97-AF65-F5344CB8AC3E}">
        <p14:creationId xmlns:p14="http://schemas.microsoft.com/office/powerpoint/2010/main" val="181442613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E84DF3-F444-4E7D-932C-2C40ACCD6FD4}"/>
              </a:ext>
            </a:extLst>
          </p:cNvPr>
          <p:cNvSpPr>
            <a:spLocks noGrp="1"/>
          </p:cNvSpPr>
          <p:nvPr>
            <p:ph idx="1"/>
          </p:nvPr>
        </p:nvSpPr>
        <p:spPr>
          <a:xfrm>
            <a:off x="838200" y="785091"/>
            <a:ext cx="10515600" cy="5391872"/>
          </a:xfrm>
        </p:spPr>
        <p:txBody>
          <a:bodyPr>
            <a:normAutofit lnSpcReduction="10000"/>
          </a:bodyPr>
          <a:lstStyle/>
          <a:p>
            <a:r>
              <a:rPr lang="en-US" dirty="0"/>
              <a:t>During the past decade, there has been a great deal of interest in social support, a term that has been widely used to refer to the mechanisms by which interpersonal relationships presumably protect people from the deleterious effects of stress [4, 5].</a:t>
            </a:r>
          </a:p>
          <a:p>
            <a:endParaRPr lang="en-US" sz="1600" dirty="0"/>
          </a:p>
          <a:p>
            <a:r>
              <a:rPr lang="en-US" dirty="0"/>
              <a:t>Investigators have identified several different functions that support may provide, such as [1]:</a:t>
            </a:r>
          </a:p>
          <a:p>
            <a:pPr>
              <a:buFont typeface="Wingdings" panose="05000000000000000000" pitchFamily="2" charset="2"/>
              <a:buChar char="v"/>
            </a:pPr>
            <a:r>
              <a:rPr lang="en-US" dirty="0"/>
              <a:t> the expression of positive affect or emotional support; </a:t>
            </a:r>
          </a:p>
          <a:p>
            <a:pPr>
              <a:buFont typeface="Wingdings" panose="05000000000000000000" pitchFamily="2" charset="2"/>
              <a:buChar char="v"/>
            </a:pPr>
            <a:r>
              <a:rPr lang="en-US" dirty="0"/>
              <a:t>expression of agreement with a person's beliefs or feelings;</a:t>
            </a:r>
          </a:p>
          <a:p>
            <a:pPr>
              <a:buFont typeface="Wingdings" panose="05000000000000000000" pitchFamily="2" charset="2"/>
              <a:buChar char="v"/>
            </a:pPr>
            <a:r>
              <a:rPr lang="en-US" dirty="0"/>
              <a:t> encouraging the expression or "ventilation" of feelings; </a:t>
            </a:r>
          </a:p>
          <a:p>
            <a:pPr>
              <a:buFont typeface="Wingdings" panose="05000000000000000000" pitchFamily="2" charset="2"/>
              <a:buChar char="v"/>
            </a:pPr>
            <a:r>
              <a:rPr lang="en-US" dirty="0"/>
              <a:t>provision of advice or information; and </a:t>
            </a:r>
          </a:p>
          <a:p>
            <a:pPr>
              <a:buFont typeface="Wingdings" panose="05000000000000000000" pitchFamily="2" charset="2"/>
              <a:buChar char="v"/>
            </a:pPr>
            <a:r>
              <a:rPr lang="en-US" dirty="0"/>
              <a:t>the provision of material aid.</a:t>
            </a:r>
          </a:p>
        </p:txBody>
      </p:sp>
    </p:spTree>
    <p:extLst>
      <p:ext uri="{BB962C8B-B14F-4D97-AF65-F5344CB8AC3E}">
        <p14:creationId xmlns:p14="http://schemas.microsoft.com/office/powerpoint/2010/main" val="14285536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37B2C7-52AC-4742-A3D5-C70928EA246C}"/>
              </a:ext>
            </a:extLst>
          </p:cNvPr>
          <p:cNvSpPr>
            <a:spLocks noGrp="1"/>
          </p:cNvSpPr>
          <p:nvPr>
            <p:ph idx="1"/>
          </p:nvPr>
        </p:nvSpPr>
        <p:spPr>
          <a:xfrm>
            <a:off x="838200" y="748145"/>
            <a:ext cx="10515600" cy="5428818"/>
          </a:xfrm>
        </p:spPr>
        <p:txBody>
          <a:bodyPr>
            <a:normAutofit lnSpcReduction="10000"/>
          </a:bodyPr>
          <a:lstStyle/>
          <a:p>
            <a:r>
              <a:rPr lang="en-US" dirty="0" err="1"/>
              <a:t>Thoits</a:t>
            </a:r>
            <a:r>
              <a:rPr lang="en-US" dirty="0"/>
              <a:t> has suggested that social support can be conceptualized as "coping assistance“ [4].</a:t>
            </a:r>
          </a:p>
          <a:p>
            <a:endParaRPr lang="en-US" dirty="0"/>
          </a:p>
          <a:p>
            <a:r>
              <a:rPr lang="en-US" dirty="0"/>
              <a:t>Individuals who find some meaning in stressful life experiences are able to cope more effectively with the event than those who are not [5].</a:t>
            </a:r>
          </a:p>
          <a:p>
            <a:endParaRPr lang="en-US" dirty="0"/>
          </a:p>
          <a:p>
            <a:r>
              <a:rPr lang="en-US" dirty="0"/>
              <a:t>Research  has attempted to do two things [5]: </a:t>
            </a:r>
          </a:p>
          <a:p>
            <a:pPr marL="514350" indent="-514350">
              <a:buAutoNum type="arabicPeriod"/>
            </a:pPr>
            <a:r>
              <a:rPr lang="en-US" dirty="0"/>
              <a:t>to document group differences in vulnerability factors such as social support and coping resources, and </a:t>
            </a:r>
          </a:p>
          <a:p>
            <a:pPr marL="514350" indent="-514350">
              <a:buAutoNum type="arabicPeriod"/>
            </a:pPr>
            <a:r>
              <a:rPr lang="en-US" dirty="0"/>
              <a:t>to estimate the influence of vulnerability factors in accounting for group differences in psychiatric impairment.</a:t>
            </a:r>
          </a:p>
        </p:txBody>
      </p:sp>
    </p:spTree>
    <p:extLst>
      <p:ext uri="{BB962C8B-B14F-4D97-AF65-F5344CB8AC3E}">
        <p14:creationId xmlns:p14="http://schemas.microsoft.com/office/powerpoint/2010/main" val="105366976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0DD34-5F66-4DBE-B117-A5BA42D1FC60}"/>
              </a:ext>
            </a:extLst>
          </p:cNvPr>
          <p:cNvSpPr>
            <a:spLocks noGrp="1"/>
          </p:cNvSpPr>
          <p:nvPr>
            <p:ph type="title"/>
          </p:nvPr>
        </p:nvSpPr>
        <p:spPr/>
        <p:txBody>
          <a:bodyPr>
            <a:normAutofit/>
          </a:bodyPr>
          <a:lstStyle/>
          <a:p>
            <a:r>
              <a:rPr lang="en-US" sz="3600" b="1" dirty="0"/>
              <a:t>References</a:t>
            </a:r>
          </a:p>
        </p:txBody>
      </p:sp>
      <p:sp>
        <p:nvSpPr>
          <p:cNvPr id="3" name="Content Placeholder 2">
            <a:extLst>
              <a:ext uri="{FF2B5EF4-FFF2-40B4-BE49-F238E27FC236}">
                <a16:creationId xmlns:a16="http://schemas.microsoft.com/office/drawing/2014/main" id="{2731364B-2358-4166-BE8D-B54B886D52C7}"/>
              </a:ext>
            </a:extLst>
          </p:cNvPr>
          <p:cNvSpPr>
            <a:spLocks noGrp="1"/>
          </p:cNvSpPr>
          <p:nvPr>
            <p:ph idx="1"/>
          </p:nvPr>
        </p:nvSpPr>
        <p:spPr>
          <a:xfrm>
            <a:off x="838200" y="1477818"/>
            <a:ext cx="10515600" cy="4699145"/>
          </a:xfrm>
        </p:spPr>
        <p:txBody>
          <a:bodyPr>
            <a:normAutofit fontScale="85000" lnSpcReduction="10000"/>
          </a:bodyPr>
          <a:lstStyle/>
          <a:p>
            <a:pPr marL="0" indent="0">
              <a:buNone/>
            </a:pPr>
            <a:r>
              <a:rPr lang="en-US" dirty="0"/>
              <a:t>1</a:t>
            </a:r>
            <a:r>
              <a:rPr lang="en-US" sz="3100" dirty="0"/>
              <a:t>. </a:t>
            </a:r>
            <a:r>
              <a:rPr lang="en-US" sz="3100" b="0" i="0" dirty="0">
                <a:solidFill>
                  <a:srgbClr val="222222"/>
                </a:solidFill>
                <a:effectLst/>
              </a:rPr>
              <a:t>Kessler, R. C., Price, R. H., &amp; Wortman, C. B. (1985). Social factors in psychopathology: Stress, social support, and coping processes. </a:t>
            </a:r>
            <a:r>
              <a:rPr lang="en-US" sz="3100" b="0" i="1" dirty="0">
                <a:solidFill>
                  <a:srgbClr val="222222"/>
                </a:solidFill>
                <a:effectLst/>
              </a:rPr>
              <a:t>Annual review of psychology</a:t>
            </a:r>
            <a:r>
              <a:rPr lang="en-US" sz="3100" b="0" i="0" dirty="0">
                <a:solidFill>
                  <a:srgbClr val="222222"/>
                </a:solidFill>
                <a:effectLst/>
              </a:rPr>
              <a:t>, </a:t>
            </a:r>
            <a:r>
              <a:rPr lang="en-US" sz="3100" b="0" i="1" dirty="0">
                <a:solidFill>
                  <a:srgbClr val="222222"/>
                </a:solidFill>
                <a:effectLst/>
              </a:rPr>
              <a:t>36</a:t>
            </a:r>
            <a:r>
              <a:rPr lang="en-US" sz="3100" b="0" i="0" dirty="0">
                <a:solidFill>
                  <a:srgbClr val="222222"/>
                </a:solidFill>
                <a:effectLst/>
              </a:rPr>
              <a:t>(1), 531-572.</a:t>
            </a:r>
          </a:p>
          <a:p>
            <a:pPr marL="0" indent="0">
              <a:buNone/>
            </a:pPr>
            <a:r>
              <a:rPr lang="en-US" sz="3100" dirty="0"/>
              <a:t>2. </a:t>
            </a:r>
            <a:r>
              <a:rPr lang="en-US" sz="3100" b="0" i="0" dirty="0">
                <a:solidFill>
                  <a:srgbClr val="222222"/>
                </a:solidFill>
                <a:effectLst/>
              </a:rPr>
              <a:t>Dunkel-</a:t>
            </a:r>
            <a:r>
              <a:rPr lang="en-US" sz="3100" b="0" i="0" dirty="0" err="1">
                <a:solidFill>
                  <a:srgbClr val="222222"/>
                </a:solidFill>
                <a:effectLst/>
              </a:rPr>
              <a:t>Schetter</a:t>
            </a:r>
            <a:r>
              <a:rPr lang="en-US" sz="3100" b="0" i="0" dirty="0">
                <a:solidFill>
                  <a:srgbClr val="222222"/>
                </a:solidFill>
                <a:effectLst/>
              </a:rPr>
              <a:t>, C., Folkman, S., &amp; Lazarus, R. S. (1987). Correlates of social support receipt. </a:t>
            </a:r>
            <a:r>
              <a:rPr lang="en-US" sz="3100" b="0" i="1" dirty="0">
                <a:solidFill>
                  <a:srgbClr val="222222"/>
                </a:solidFill>
                <a:effectLst/>
              </a:rPr>
              <a:t>Journal of personality and social psychology</a:t>
            </a:r>
            <a:r>
              <a:rPr lang="en-US" sz="3100" b="0" i="0" dirty="0">
                <a:solidFill>
                  <a:srgbClr val="222222"/>
                </a:solidFill>
                <a:effectLst/>
              </a:rPr>
              <a:t>, </a:t>
            </a:r>
            <a:r>
              <a:rPr lang="en-US" sz="3100" b="0" i="1" dirty="0">
                <a:solidFill>
                  <a:srgbClr val="222222"/>
                </a:solidFill>
                <a:effectLst/>
              </a:rPr>
              <a:t>53</a:t>
            </a:r>
            <a:r>
              <a:rPr lang="en-US" sz="3100" b="0" i="0" dirty="0">
                <a:solidFill>
                  <a:srgbClr val="222222"/>
                </a:solidFill>
                <a:effectLst/>
              </a:rPr>
              <a:t>(1), 71.</a:t>
            </a:r>
          </a:p>
          <a:p>
            <a:pPr marL="0" indent="0">
              <a:buNone/>
            </a:pPr>
            <a:r>
              <a:rPr lang="en-US" sz="3100" dirty="0"/>
              <a:t>3. </a:t>
            </a:r>
            <a:r>
              <a:rPr lang="en-US" sz="3100" b="0" i="0" dirty="0" err="1">
                <a:solidFill>
                  <a:srgbClr val="222222"/>
                </a:solidFill>
                <a:effectLst/>
              </a:rPr>
              <a:t>Thoits</a:t>
            </a:r>
            <a:r>
              <a:rPr lang="en-US" sz="3100" b="0" i="0" dirty="0">
                <a:solidFill>
                  <a:srgbClr val="222222"/>
                </a:solidFill>
                <a:effectLst/>
              </a:rPr>
              <a:t>, P. A. (1995). Stress, coping, and social support processes: Where are we? What next?. </a:t>
            </a:r>
            <a:r>
              <a:rPr lang="en-US" sz="3100" b="0" i="1" dirty="0">
                <a:solidFill>
                  <a:srgbClr val="222222"/>
                </a:solidFill>
                <a:effectLst/>
              </a:rPr>
              <a:t>Journal of health and social behavior</a:t>
            </a:r>
            <a:r>
              <a:rPr lang="en-US" sz="3100" b="0" i="0" dirty="0">
                <a:solidFill>
                  <a:srgbClr val="222222"/>
                </a:solidFill>
                <a:effectLst/>
              </a:rPr>
              <a:t>, 53-79.</a:t>
            </a:r>
          </a:p>
          <a:p>
            <a:pPr marL="0" indent="0">
              <a:buNone/>
            </a:pPr>
            <a:r>
              <a:rPr lang="en-US" sz="3100" b="0" i="0" dirty="0">
                <a:solidFill>
                  <a:srgbClr val="222222"/>
                </a:solidFill>
                <a:effectLst/>
              </a:rPr>
              <a:t>4. </a:t>
            </a:r>
            <a:r>
              <a:rPr lang="en-US" sz="3100" b="0" i="0" dirty="0" err="1">
                <a:solidFill>
                  <a:srgbClr val="222222"/>
                </a:solidFill>
                <a:effectLst/>
              </a:rPr>
              <a:t>Thoits</a:t>
            </a:r>
            <a:r>
              <a:rPr lang="en-US" sz="3100" b="0" i="0" dirty="0">
                <a:solidFill>
                  <a:srgbClr val="222222"/>
                </a:solidFill>
                <a:effectLst/>
              </a:rPr>
              <a:t>, P. A. (1983). Main and interactive effects of social support: Response to </a:t>
            </a:r>
            <a:r>
              <a:rPr lang="en-US" sz="3100" b="0" i="0" dirty="0" err="1">
                <a:solidFill>
                  <a:srgbClr val="222222"/>
                </a:solidFill>
                <a:effectLst/>
              </a:rPr>
              <a:t>LaRocco</a:t>
            </a:r>
            <a:r>
              <a:rPr lang="en-US" sz="3100" b="0" i="0" dirty="0">
                <a:solidFill>
                  <a:srgbClr val="222222"/>
                </a:solidFill>
                <a:effectLst/>
              </a:rPr>
              <a:t>. </a:t>
            </a:r>
            <a:r>
              <a:rPr lang="en-US" sz="3100" b="0" i="1" dirty="0">
                <a:solidFill>
                  <a:srgbClr val="222222"/>
                </a:solidFill>
                <a:effectLst/>
              </a:rPr>
              <a:t>Journal of health and social behavior</a:t>
            </a:r>
            <a:r>
              <a:rPr lang="en-US" sz="3100" b="0" i="0" dirty="0">
                <a:solidFill>
                  <a:srgbClr val="222222"/>
                </a:solidFill>
                <a:effectLst/>
              </a:rPr>
              <a:t>, </a:t>
            </a:r>
            <a:r>
              <a:rPr lang="en-US" sz="3100" b="0" i="1" dirty="0">
                <a:solidFill>
                  <a:srgbClr val="222222"/>
                </a:solidFill>
                <a:effectLst/>
              </a:rPr>
              <a:t>24</a:t>
            </a:r>
            <a:r>
              <a:rPr lang="en-US" sz="3100" b="0" i="0" dirty="0">
                <a:solidFill>
                  <a:srgbClr val="222222"/>
                </a:solidFill>
                <a:effectLst/>
              </a:rPr>
              <a:t>(1), 92-95.</a:t>
            </a:r>
            <a:r>
              <a:rPr lang="en-US" sz="3100" dirty="0"/>
              <a:t> </a:t>
            </a:r>
          </a:p>
          <a:p>
            <a:pPr marL="0" indent="0">
              <a:buNone/>
            </a:pPr>
            <a:r>
              <a:rPr lang="en-US" sz="3100" dirty="0"/>
              <a:t>5. Silver, R. L., Boon, C., Stones, &amp; M. H. (1983). Searching for meaning in misfortune: Making sense of incest. </a:t>
            </a:r>
            <a:r>
              <a:rPr lang="en-US" sz="3100" i="1" dirty="0"/>
              <a:t>J. Soc. Issues, 39</a:t>
            </a:r>
            <a:r>
              <a:rPr lang="en-US" sz="3100" dirty="0"/>
              <a:t>(</a:t>
            </a:r>
            <a:r>
              <a:rPr lang="en-US" sz="3100" i="1" dirty="0"/>
              <a:t>2</a:t>
            </a:r>
            <a:r>
              <a:rPr lang="en-US" sz="3100" dirty="0"/>
              <a:t>), 81-102.</a:t>
            </a:r>
          </a:p>
        </p:txBody>
      </p:sp>
    </p:spTree>
    <p:extLst>
      <p:ext uri="{BB962C8B-B14F-4D97-AF65-F5344CB8AC3E}">
        <p14:creationId xmlns:p14="http://schemas.microsoft.com/office/powerpoint/2010/main" val="326981817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870F-EE32-4061-80CA-D820F1FBF095}"/>
              </a:ext>
            </a:extLst>
          </p:cNvPr>
          <p:cNvSpPr>
            <a:spLocks noGrp="1"/>
          </p:cNvSpPr>
          <p:nvPr>
            <p:ph type="title"/>
          </p:nvPr>
        </p:nvSpPr>
        <p:spPr>
          <a:xfrm>
            <a:off x="838200" y="1842942"/>
            <a:ext cx="10515600" cy="1325563"/>
          </a:xfrm>
        </p:spPr>
        <p:txBody>
          <a:bodyPr/>
          <a:lstStyle/>
          <a:p>
            <a:r>
              <a:rPr lang="en-US" b="1" dirty="0"/>
              <a:t>Course 12</a:t>
            </a:r>
          </a:p>
        </p:txBody>
      </p:sp>
      <p:sp>
        <p:nvSpPr>
          <p:cNvPr id="3" name="Content Placeholder 2">
            <a:extLst>
              <a:ext uri="{FF2B5EF4-FFF2-40B4-BE49-F238E27FC236}">
                <a16:creationId xmlns:a16="http://schemas.microsoft.com/office/drawing/2014/main" id="{32DE9BA0-F4A5-4331-8410-04904E3984E6}"/>
              </a:ext>
            </a:extLst>
          </p:cNvPr>
          <p:cNvSpPr>
            <a:spLocks noGrp="1"/>
          </p:cNvSpPr>
          <p:nvPr>
            <p:ph idx="1"/>
          </p:nvPr>
        </p:nvSpPr>
        <p:spPr>
          <a:xfrm>
            <a:off x="838200" y="4037879"/>
            <a:ext cx="10515600" cy="1240848"/>
          </a:xfrm>
        </p:spPr>
        <p:txBody>
          <a:bodyPr>
            <a:normAutofit/>
          </a:bodyPr>
          <a:lstStyle/>
          <a:p>
            <a:pPr marL="0" indent="0">
              <a:buNone/>
            </a:pPr>
            <a:r>
              <a:rPr lang="en-US" sz="3600" b="1" dirty="0"/>
              <a:t>Aspects of the relationship between psychopathology and social support </a:t>
            </a:r>
          </a:p>
        </p:txBody>
      </p:sp>
      <p:pic>
        <p:nvPicPr>
          <p:cNvPr id="4" name="Picture 3">
            <a:extLst>
              <a:ext uri="{FF2B5EF4-FFF2-40B4-BE49-F238E27FC236}">
                <a16:creationId xmlns:a16="http://schemas.microsoft.com/office/drawing/2014/main" id="{8F05BABB-5AE8-4967-9B25-BC84B410D511}"/>
              </a:ext>
            </a:extLst>
          </p:cNvPr>
          <p:cNvPicPr/>
          <p:nvPr/>
        </p:nvPicPr>
        <p:blipFill>
          <a:blip r:embed="rId2">
            <a:extLst>
              <a:ext uri="{28A0092B-C50C-407E-A947-70E740481C1C}">
                <a14:useLocalDpi xmlns:a14="http://schemas.microsoft.com/office/drawing/2010/main" val="0"/>
              </a:ext>
            </a:extLst>
          </a:blip>
          <a:stretch>
            <a:fillRect/>
          </a:stretch>
        </p:blipFill>
        <p:spPr>
          <a:xfrm>
            <a:off x="838200" y="416791"/>
            <a:ext cx="3779520" cy="1295400"/>
          </a:xfrm>
          <a:prstGeom prst="rect">
            <a:avLst/>
          </a:prstGeom>
        </p:spPr>
      </p:pic>
    </p:spTree>
    <p:extLst>
      <p:ext uri="{BB962C8B-B14F-4D97-AF65-F5344CB8AC3E}">
        <p14:creationId xmlns:p14="http://schemas.microsoft.com/office/powerpoint/2010/main" val="30804244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40F14C-3518-4E94-ABD4-81F47768ECF5}"/>
              </a:ext>
            </a:extLst>
          </p:cNvPr>
          <p:cNvSpPr>
            <a:spLocks noGrp="1"/>
          </p:cNvSpPr>
          <p:nvPr>
            <p:ph idx="1"/>
          </p:nvPr>
        </p:nvSpPr>
        <p:spPr>
          <a:xfrm>
            <a:off x="838200" y="840508"/>
            <a:ext cx="10515600" cy="5551055"/>
          </a:xfrm>
        </p:spPr>
        <p:txBody>
          <a:bodyPr>
            <a:normAutofit fontScale="92500" lnSpcReduction="10000"/>
          </a:bodyPr>
          <a:lstStyle/>
          <a:p>
            <a:r>
              <a:rPr lang="en-US" dirty="0"/>
              <a:t>By the seventeenth century, scholars such as French philosopher Rene Descartes argued that mental events and the physical body were independent of one another, overlapping only occasionally [1].</a:t>
            </a:r>
          </a:p>
          <a:p>
            <a:endParaRPr lang="en-US" sz="1700" dirty="0"/>
          </a:p>
          <a:p>
            <a:r>
              <a:rPr lang="en-US" dirty="0"/>
              <a:t>Bodily disease was properly understood as a biological event, and physicians of the day concentrated on this realm when attempting to understand or treat disease.</a:t>
            </a:r>
          </a:p>
          <a:p>
            <a:endParaRPr lang="en-US" sz="1700" dirty="0"/>
          </a:p>
          <a:p>
            <a:r>
              <a:rPr lang="en-US" dirty="0"/>
              <a:t>A biologically focused biomedical model of health and disease emerged, and has dominated contemporary thinking about disease origin and healing [2].</a:t>
            </a:r>
          </a:p>
          <a:p>
            <a:endParaRPr lang="en-US" sz="1700" dirty="0"/>
          </a:p>
          <a:p>
            <a:r>
              <a:rPr lang="en-US" dirty="0"/>
              <a:t>H. Holland, B. Rush, C. Bernard, and Sir W. Osler reintroduced the idea that psychological or behavioral influences were important for health and disease.</a:t>
            </a:r>
          </a:p>
        </p:txBody>
      </p:sp>
    </p:spTree>
    <p:extLst>
      <p:ext uri="{BB962C8B-B14F-4D97-AF65-F5344CB8AC3E}">
        <p14:creationId xmlns:p14="http://schemas.microsoft.com/office/powerpoint/2010/main" val="3862524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717345-9DD1-483F-8461-05D6895EEAA7}"/>
              </a:ext>
            </a:extLst>
          </p:cNvPr>
          <p:cNvSpPr>
            <a:spLocks noGrp="1"/>
          </p:cNvSpPr>
          <p:nvPr>
            <p:ph idx="1"/>
          </p:nvPr>
        </p:nvSpPr>
        <p:spPr>
          <a:xfrm>
            <a:off x="838200" y="646545"/>
            <a:ext cx="10515600" cy="5530418"/>
          </a:xfrm>
        </p:spPr>
        <p:txBody>
          <a:bodyPr>
            <a:normAutofit fontScale="92500" lnSpcReduction="10000"/>
          </a:bodyPr>
          <a:lstStyle/>
          <a:p>
            <a:r>
              <a:rPr lang="en-US" sz="3000" dirty="0"/>
              <a:t>Towards  part of the twentieth century, this evidence made it clear that biological states and disease processes are multidetermined-caused by a confluence of genetic, biological, environmental, behavioral, and psychosocial factors [1, 2].</a:t>
            </a:r>
          </a:p>
          <a:p>
            <a:endParaRPr lang="en-US" sz="1600" dirty="0"/>
          </a:p>
          <a:p>
            <a:r>
              <a:rPr lang="en-US" sz="3000" dirty="0"/>
              <a:t>Three general pathways through which behavioral or psychosocial factors may influence the etiology, progression, treatment, or prevention of disease [2]: </a:t>
            </a:r>
          </a:p>
          <a:p>
            <a:pPr marL="0" indent="0">
              <a:buNone/>
            </a:pPr>
            <a:endParaRPr lang="en-US" sz="1700" dirty="0"/>
          </a:p>
          <a:p>
            <a:pPr marL="0" indent="0">
              <a:buNone/>
            </a:pPr>
            <a:r>
              <a:rPr lang="en-US" sz="2600" dirty="0"/>
              <a:t>1. direct effects of cognitive, emotional, or behavioral processes on bodily systems (nervous, endocrine, or immune systems); </a:t>
            </a:r>
          </a:p>
          <a:p>
            <a:pPr marL="0" indent="0">
              <a:buNone/>
            </a:pPr>
            <a:r>
              <a:rPr lang="en-US" sz="2600" dirty="0"/>
              <a:t>2. health-enhancing or health-impairing behaviors, such as diet, exercise, or smoking; and </a:t>
            </a:r>
          </a:p>
          <a:p>
            <a:pPr marL="0" indent="0">
              <a:buNone/>
            </a:pPr>
            <a:r>
              <a:rPr lang="en-US" sz="2600" dirty="0"/>
              <a:t>3. responses to perceived or actual illness, such as screening behaviors or adherence with treatment recommendations.</a:t>
            </a:r>
          </a:p>
        </p:txBody>
      </p:sp>
    </p:spTree>
    <p:extLst>
      <p:ext uri="{BB962C8B-B14F-4D97-AF65-F5344CB8AC3E}">
        <p14:creationId xmlns:p14="http://schemas.microsoft.com/office/powerpoint/2010/main" val="45759945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812189-CFF9-4168-8455-91AA971E5DE8}"/>
              </a:ext>
            </a:extLst>
          </p:cNvPr>
          <p:cNvSpPr>
            <a:spLocks noGrp="1"/>
          </p:cNvSpPr>
          <p:nvPr>
            <p:ph idx="1"/>
          </p:nvPr>
        </p:nvSpPr>
        <p:spPr>
          <a:xfrm>
            <a:off x="838200" y="618836"/>
            <a:ext cx="10515600" cy="5558127"/>
          </a:xfrm>
        </p:spPr>
        <p:txBody>
          <a:bodyPr/>
          <a:lstStyle/>
          <a:p>
            <a:r>
              <a:rPr lang="en-US" dirty="0"/>
              <a:t>Several psychosocial factors have been related to changes in immune function [1]:</a:t>
            </a:r>
          </a:p>
          <a:p>
            <a:pPr>
              <a:buFont typeface="Wingdings" panose="05000000000000000000" pitchFamily="2" charset="2"/>
              <a:buChar char="ü"/>
            </a:pPr>
            <a:r>
              <a:rPr lang="en-US" dirty="0"/>
              <a:t>loneliness</a:t>
            </a:r>
          </a:p>
          <a:p>
            <a:pPr>
              <a:buFont typeface="Wingdings" panose="05000000000000000000" pitchFamily="2" charset="2"/>
              <a:buChar char="ü"/>
            </a:pPr>
            <a:r>
              <a:rPr lang="en-US" dirty="0"/>
              <a:t>poor social support</a:t>
            </a:r>
          </a:p>
          <a:p>
            <a:pPr>
              <a:buFont typeface="Wingdings" panose="05000000000000000000" pitchFamily="2" charset="2"/>
              <a:buChar char="ü"/>
            </a:pPr>
            <a:r>
              <a:rPr lang="en-US" dirty="0"/>
              <a:t>negative mood</a:t>
            </a:r>
          </a:p>
          <a:p>
            <a:pPr>
              <a:buFont typeface="Wingdings" panose="05000000000000000000" pitchFamily="2" charset="2"/>
              <a:buChar char="ü"/>
            </a:pPr>
            <a:r>
              <a:rPr lang="en-US" dirty="0"/>
              <a:t>disruption of marital relationships</a:t>
            </a:r>
          </a:p>
          <a:p>
            <a:pPr>
              <a:buFont typeface="Wingdings" panose="05000000000000000000" pitchFamily="2" charset="2"/>
              <a:buChar char="ü"/>
            </a:pPr>
            <a:r>
              <a:rPr lang="en-US" dirty="0"/>
              <a:t>bereavement</a:t>
            </a:r>
          </a:p>
          <a:p>
            <a:pPr>
              <a:buFont typeface="Wingdings" panose="05000000000000000000" pitchFamily="2" charset="2"/>
              <a:buChar char="ü"/>
            </a:pPr>
            <a:r>
              <a:rPr lang="en-US" dirty="0"/>
              <a:t>various other forms of pre-existing or new acute and chronic stress.</a:t>
            </a:r>
          </a:p>
          <a:p>
            <a:pPr>
              <a:buFont typeface="Wingdings" panose="05000000000000000000" pitchFamily="2" charset="2"/>
              <a:buChar char="ü"/>
            </a:pPr>
            <a:endParaRPr lang="en-US" sz="1600" dirty="0"/>
          </a:p>
          <a:p>
            <a:r>
              <a:rPr lang="en-US" dirty="0"/>
              <a:t>Social and interpersonal support and contact are important in the stability or maintenance of immune functioning.</a:t>
            </a:r>
          </a:p>
        </p:txBody>
      </p:sp>
    </p:spTree>
    <p:extLst>
      <p:ext uri="{BB962C8B-B14F-4D97-AF65-F5344CB8AC3E}">
        <p14:creationId xmlns:p14="http://schemas.microsoft.com/office/powerpoint/2010/main" val="370836806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B74CC6-7C6D-43C3-AACE-7EF39F10585C}"/>
              </a:ext>
            </a:extLst>
          </p:cNvPr>
          <p:cNvSpPr>
            <a:spLocks noGrp="1"/>
          </p:cNvSpPr>
          <p:nvPr>
            <p:ph idx="1"/>
          </p:nvPr>
        </p:nvSpPr>
        <p:spPr>
          <a:xfrm>
            <a:off x="838200" y="794327"/>
            <a:ext cx="10515600" cy="5382636"/>
          </a:xfrm>
        </p:spPr>
        <p:txBody>
          <a:bodyPr/>
          <a:lstStyle/>
          <a:p>
            <a:r>
              <a:rPr lang="en-US" dirty="0"/>
              <a:t>Retrospective studies in cancer patients have revealed some evidence of a positive relationship between social support and progression of the disease [1].</a:t>
            </a:r>
          </a:p>
          <a:p>
            <a:endParaRPr lang="en-US" sz="1600" dirty="0"/>
          </a:p>
          <a:p>
            <a:r>
              <a:rPr lang="en-US" dirty="0"/>
              <a:t>Chronic daily stress, the lack of social support and maladaptive strategies of coping with stress, especially when accompanied by depression [2] </a:t>
            </a:r>
          </a:p>
          <a:p>
            <a:pPr marL="0" indent="0">
              <a:buNone/>
            </a:pPr>
            <a:r>
              <a:rPr lang="en-US" dirty="0"/>
              <a:t>(a) may change individual health behavior, which is known to be related to cancer onset or progression or </a:t>
            </a:r>
          </a:p>
          <a:p>
            <a:pPr marL="0" indent="0">
              <a:buNone/>
            </a:pPr>
            <a:r>
              <a:rPr lang="en-US" dirty="0"/>
              <a:t>(b) may directly influence endocrinological and/or immunological factors that are assumed to be precursors of cancer progression and death.</a:t>
            </a:r>
          </a:p>
        </p:txBody>
      </p:sp>
    </p:spTree>
    <p:extLst>
      <p:ext uri="{BB962C8B-B14F-4D97-AF65-F5344CB8AC3E}">
        <p14:creationId xmlns:p14="http://schemas.microsoft.com/office/powerpoint/2010/main" val="200502700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4E0EDF-DE22-4CD9-9A1D-4910BF49CE24}"/>
              </a:ext>
            </a:extLst>
          </p:cNvPr>
          <p:cNvSpPr>
            <a:spLocks noGrp="1"/>
          </p:cNvSpPr>
          <p:nvPr>
            <p:ph idx="1"/>
          </p:nvPr>
        </p:nvSpPr>
        <p:spPr>
          <a:xfrm>
            <a:off x="838200" y="618836"/>
            <a:ext cx="10515600" cy="5558127"/>
          </a:xfrm>
        </p:spPr>
        <p:txBody>
          <a:bodyPr>
            <a:normAutofit lnSpcReduction="10000"/>
          </a:bodyPr>
          <a:lstStyle/>
          <a:p>
            <a:r>
              <a:rPr lang="en-US" dirty="0"/>
              <a:t>Social support is a complex construct, but generally is found to have positive effects on diabetes management [2].</a:t>
            </a:r>
          </a:p>
          <a:p>
            <a:endParaRPr lang="en-US" sz="1600" dirty="0"/>
          </a:p>
          <a:p>
            <a:r>
              <a:rPr lang="en-US" dirty="0"/>
              <a:t>Adherence has been found consistently to be dependent on the patient’s social support system and family/marital environment.</a:t>
            </a:r>
          </a:p>
          <a:p>
            <a:endParaRPr lang="en-US" sz="1600" dirty="0"/>
          </a:p>
          <a:p>
            <a:r>
              <a:rPr lang="en-US" dirty="0"/>
              <a:t>The effect of social support is dependent to a large degree on the characteristic of the illness and the match between the type of support offered and the needs of the patient.</a:t>
            </a:r>
          </a:p>
          <a:p>
            <a:endParaRPr lang="en-US" sz="1600" dirty="0"/>
          </a:p>
          <a:p>
            <a:r>
              <a:rPr lang="en-US" dirty="0"/>
              <a:t>A study of elderly myocardial infarction (MI) patients found those with low levels of social support were more likely to die in hospital and within six months of their heart attack even after controlling for severity of MI and other risk factors [3].</a:t>
            </a:r>
          </a:p>
        </p:txBody>
      </p:sp>
    </p:spTree>
    <p:extLst>
      <p:ext uri="{BB962C8B-B14F-4D97-AF65-F5344CB8AC3E}">
        <p14:creationId xmlns:p14="http://schemas.microsoft.com/office/powerpoint/2010/main" val="200590146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5267DC-F859-43FE-8C0C-33224158AD24}"/>
              </a:ext>
            </a:extLst>
          </p:cNvPr>
          <p:cNvSpPr>
            <a:spLocks noGrp="1"/>
          </p:cNvSpPr>
          <p:nvPr>
            <p:ph idx="1"/>
          </p:nvPr>
        </p:nvSpPr>
        <p:spPr>
          <a:xfrm>
            <a:off x="838200" y="831273"/>
            <a:ext cx="10515600" cy="868218"/>
          </a:xfrm>
        </p:spPr>
        <p:txBody>
          <a:bodyPr/>
          <a:lstStyle/>
          <a:p>
            <a:r>
              <a:rPr lang="en-US" dirty="0"/>
              <a:t>Disparity in the intensity of social support can cause difficulties for patients.</a:t>
            </a:r>
          </a:p>
          <a:p>
            <a:endParaRPr lang="en-US" dirty="0"/>
          </a:p>
          <a:p>
            <a:endParaRPr lang="en-US" dirty="0"/>
          </a:p>
        </p:txBody>
      </p:sp>
      <p:graphicFrame>
        <p:nvGraphicFramePr>
          <p:cNvPr id="5" name="Table 5">
            <a:extLst>
              <a:ext uri="{FF2B5EF4-FFF2-40B4-BE49-F238E27FC236}">
                <a16:creationId xmlns:a16="http://schemas.microsoft.com/office/drawing/2014/main" id="{9E7BD378-1F24-4331-B4A9-15B576C8FDD9}"/>
              </a:ext>
            </a:extLst>
          </p:cNvPr>
          <p:cNvGraphicFramePr>
            <a:graphicFrameLocks noGrp="1"/>
          </p:cNvGraphicFramePr>
          <p:nvPr>
            <p:extLst>
              <p:ext uri="{D42A27DB-BD31-4B8C-83A1-F6EECF244321}">
                <p14:modId xmlns:p14="http://schemas.microsoft.com/office/powerpoint/2010/main" val="2687069153"/>
              </p:ext>
            </p:extLst>
          </p:nvPr>
        </p:nvGraphicFramePr>
        <p:xfrm>
          <a:off x="1099126" y="2327564"/>
          <a:ext cx="9845964" cy="4176117"/>
        </p:xfrm>
        <a:graphic>
          <a:graphicData uri="http://schemas.openxmlformats.org/drawingml/2006/table">
            <a:tbl>
              <a:tblPr firstRow="1" bandRow="1">
                <a:tableStyleId>{5C22544A-7EE6-4342-B048-85BDC9FD1C3A}</a:tableStyleId>
              </a:tblPr>
              <a:tblGrid>
                <a:gridCol w="2392218">
                  <a:extLst>
                    <a:ext uri="{9D8B030D-6E8A-4147-A177-3AD203B41FA5}">
                      <a16:colId xmlns:a16="http://schemas.microsoft.com/office/drawing/2014/main" val="3014812260"/>
                    </a:ext>
                  </a:extLst>
                </a:gridCol>
                <a:gridCol w="7453746">
                  <a:extLst>
                    <a:ext uri="{9D8B030D-6E8A-4147-A177-3AD203B41FA5}">
                      <a16:colId xmlns:a16="http://schemas.microsoft.com/office/drawing/2014/main" val="1357374784"/>
                    </a:ext>
                  </a:extLst>
                </a:gridCol>
              </a:tblGrid>
              <a:tr h="374713">
                <a:tc>
                  <a:txBody>
                    <a:bodyPr/>
                    <a:lstStyle/>
                    <a:p>
                      <a:r>
                        <a:rPr lang="en-US" dirty="0"/>
                        <a:t>Positive effects</a:t>
                      </a:r>
                    </a:p>
                  </a:txBody>
                  <a:tcPr/>
                </a:tc>
                <a:tc>
                  <a:txBody>
                    <a:bodyPr/>
                    <a:lstStyle/>
                    <a:p>
                      <a:r>
                        <a:rPr lang="en-US" dirty="0"/>
                        <a:t>Negative effects</a:t>
                      </a:r>
                    </a:p>
                  </a:txBody>
                  <a:tcPr/>
                </a:tc>
                <a:extLst>
                  <a:ext uri="{0D108BD9-81ED-4DB2-BD59-A6C34878D82A}">
                    <a16:rowId xmlns:a16="http://schemas.microsoft.com/office/drawing/2014/main" val="3466419500"/>
                  </a:ext>
                </a:extLst>
              </a:tr>
              <a:tr h="374713">
                <a:tc>
                  <a:txBody>
                    <a:bodyPr/>
                    <a:lstStyle/>
                    <a:p>
                      <a:r>
                        <a:rPr lang="en-US" dirty="0"/>
                        <a:t>High self esteem </a:t>
                      </a:r>
                    </a:p>
                  </a:txBody>
                  <a:tcPr/>
                </a:tc>
                <a:tc>
                  <a:txBody>
                    <a:bodyPr/>
                    <a:lstStyle/>
                    <a:p>
                      <a:r>
                        <a:rPr lang="en-US" dirty="0"/>
                        <a:t>Low self-esteem</a:t>
                      </a:r>
                    </a:p>
                  </a:txBody>
                  <a:tcPr/>
                </a:tc>
                <a:extLst>
                  <a:ext uri="{0D108BD9-81ED-4DB2-BD59-A6C34878D82A}">
                    <a16:rowId xmlns:a16="http://schemas.microsoft.com/office/drawing/2014/main" val="382348249"/>
                  </a:ext>
                </a:extLst>
              </a:tr>
              <a:tr h="374713">
                <a:tc>
                  <a:txBody>
                    <a:bodyPr/>
                    <a:lstStyle/>
                    <a:p>
                      <a:r>
                        <a:rPr lang="en-US" dirty="0"/>
                        <a:t>Self-worth</a:t>
                      </a:r>
                    </a:p>
                  </a:txBody>
                  <a:tcPr/>
                </a:tc>
                <a:tc>
                  <a:txBody>
                    <a:bodyPr/>
                    <a:lstStyle/>
                    <a:p>
                      <a:r>
                        <a:rPr lang="en-US" dirty="0"/>
                        <a:t>Inferiority</a:t>
                      </a:r>
                    </a:p>
                  </a:txBody>
                  <a:tcPr/>
                </a:tc>
                <a:extLst>
                  <a:ext uri="{0D108BD9-81ED-4DB2-BD59-A6C34878D82A}">
                    <a16:rowId xmlns:a16="http://schemas.microsoft.com/office/drawing/2014/main" val="1521064997"/>
                  </a:ext>
                </a:extLst>
              </a:tr>
              <a:tr h="374713">
                <a:tc>
                  <a:txBody>
                    <a:bodyPr/>
                    <a:lstStyle/>
                    <a:p>
                      <a:r>
                        <a:rPr lang="en-US" dirty="0"/>
                        <a:t>Self-efficacy</a:t>
                      </a:r>
                    </a:p>
                  </a:txBody>
                  <a:tcPr/>
                </a:tc>
                <a:tc>
                  <a:txBody>
                    <a:bodyPr/>
                    <a:lstStyle/>
                    <a:p>
                      <a:r>
                        <a:rPr lang="en-US" dirty="0"/>
                        <a:t>Helplessness</a:t>
                      </a:r>
                    </a:p>
                  </a:txBody>
                  <a:tcPr/>
                </a:tc>
                <a:extLst>
                  <a:ext uri="{0D108BD9-81ED-4DB2-BD59-A6C34878D82A}">
                    <a16:rowId xmlns:a16="http://schemas.microsoft.com/office/drawing/2014/main" val="724556486"/>
                  </a:ext>
                </a:extLst>
              </a:tr>
              <a:tr h="374713">
                <a:tc>
                  <a:txBody>
                    <a:bodyPr/>
                    <a:lstStyle/>
                    <a:p>
                      <a:r>
                        <a:rPr lang="en-US" dirty="0"/>
                        <a:t>Optimism</a:t>
                      </a:r>
                    </a:p>
                  </a:txBody>
                  <a:tcPr/>
                </a:tc>
                <a:tc>
                  <a:txBody>
                    <a:bodyPr/>
                    <a:lstStyle/>
                    <a:p>
                      <a:r>
                        <a:rPr lang="en-US" dirty="0"/>
                        <a:t>Hopelessness, depression</a:t>
                      </a:r>
                    </a:p>
                  </a:txBody>
                  <a:tcPr/>
                </a:tc>
                <a:extLst>
                  <a:ext uri="{0D108BD9-81ED-4DB2-BD59-A6C34878D82A}">
                    <a16:rowId xmlns:a16="http://schemas.microsoft.com/office/drawing/2014/main" val="1939673752"/>
                  </a:ext>
                </a:extLst>
              </a:tr>
              <a:tr h="374713">
                <a:tc>
                  <a:txBody>
                    <a:bodyPr/>
                    <a:lstStyle/>
                    <a:p>
                      <a:r>
                        <a:rPr lang="en-US" dirty="0"/>
                        <a:t>Joy</a:t>
                      </a:r>
                    </a:p>
                  </a:txBody>
                  <a:tcPr/>
                </a:tc>
                <a:tc>
                  <a:txBody>
                    <a:bodyPr/>
                    <a:lstStyle/>
                    <a:p>
                      <a:r>
                        <a:rPr lang="en-US" dirty="0"/>
                        <a:t>Anger</a:t>
                      </a:r>
                    </a:p>
                  </a:txBody>
                  <a:tcPr/>
                </a:tc>
                <a:extLst>
                  <a:ext uri="{0D108BD9-81ED-4DB2-BD59-A6C34878D82A}">
                    <a16:rowId xmlns:a16="http://schemas.microsoft.com/office/drawing/2014/main" val="1843416764"/>
                  </a:ext>
                </a:extLst>
              </a:tr>
              <a:tr h="374713">
                <a:tc>
                  <a:txBody>
                    <a:bodyPr/>
                    <a:lstStyle/>
                    <a:p>
                      <a:r>
                        <a:rPr lang="en-US" dirty="0"/>
                        <a:t>Health, life satisfaction</a:t>
                      </a:r>
                    </a:p>
                  </a:txBody>
                  <a:tcPr/>
                </a:tc>
                <a:tc>
                  <a:txBody>
                    <a:bodyPr/>
                    <a:lstStyle/>
                    <a:p>
                      <a:r>
                        <a:rPr lang="en-US" dirty="0"/>
                        <a:t>Illness, psychological impairment</a:t>
                      </a:r>
                    </a:p>
                  </a:txBody>
                  <a:tcPr/>
                </a:tc>
                <a:extLst>
                  <a:ext uri="{0D108BD9-81ED-4DB2-BD59-A6C34878D82A}">
                    <a16:rowId xmlns:a16="http://schemas.microsoft.com/office/drawing/2014/main" val="977759551"/>
                  </a:ext>
                </a:extLst>
              </a:tr>
              <a:tr h="374713">
                <a:tc>
                  <a:txBody>
                    <a:bodyPr/>
                    <a:lstStyle/>
                    <a:p>
                      <a:r>
                        <a:rPr lang="en-US" dirty="0"/>
                        <a:t>Sense of belonging</a:t>
                      </a:r>
                    </a:p>
                  </a:txBody>
                  <a:tcPr/>
                </a:tc>
                <a:tc>
                  <a:txBody>
                    <a:bodyPr/>
                    <a:lstStyle/>
                    <a:p>
                      <a:r>
                        <a:rPr lang="en-US" dirty="0"/>
                        <a:t>Overprotection</a:t>
                      </a:r>
                    </a:p>
                  </a:txBody>
                  <a:tcPr/>
                </a:tc>
                <a:extLst>
                  <a:ext uri="{0D108BD9-81ED-4DB2-BD59-A6C34878D82A}">
                    <a16:rowId xmlns:a16="http://schemas.microsoft.com/office/drawing/2014/main" val="2430678295"/>
                  </a:ext>
                </a:extLst>
              </a:tr>
              <a:tr h="428987">
                <a:tc>
                  <a:txBody>
                    <a:bodyPr/>
                    <a:lstStyle/>
                    <a:p>
                      <a:r>
                        <a:rPr lang="en-US" dirty="0"/>
                        <a:t>Embeddedness</a:t>
                      </a:r>
                    </a:p>
                  </a:txBody>
                  <a:tcPr/>
                </a:tc>
                <a:tc>
                  <a:txBody>
                    <a:bodyPr/>
                    <a:lstStyle/>
                    <a:p>
                      <a:r>
                        <a:rPr lang="en-US" dirty="0"/>
                        <a:t>Restriction of freedom, demands of conformity, social control, social conflicts</a:t>
                      </a:r>
                    </a:p>
                  </a:txBody>
                  <a:tcPr/>
                </a:tc>
                <a:extLst>
                  <a:ext uri="{0D108BD9-81ED-4DB2-BD59-A6C34878D82A}">
                    <a16:rowId xmlns:a16="http://schemas.microsoft.com/office/drawing/2014/main" val="2002276559"/>
                  </a:ext>
                </a:extLst>
              </a:tr>
              <a:tr h="374713">
                <a:tc>
                  <a:txBody>
                    <a:bodyPr/>
                    <a:lstStyle/>
                    <a:p>
                      <a:r>
                        <a:rPr lang="en-US" dirty="0"/>
                        <a:t>Gratefulness</a:t>
                      </a:r>
                    </a:p>
                  </a:txBody>
                  <a:tcPr/>
                </a:tc>
                <a:tc>
                  <a:txBody>
                    <a:bodyPr/>
                    <a:lstStyle/>
                    <a:p>
                      <a:r>
                        <a:rPr lang="en-US" dirty="0"/>
                        <a:t>Indebtedness to the donor</a:t>
                      </a:r>
                    </a:p>
                  </a:txBody>
                  <a:tcPr/>
                </a:tc>
                <a:extLst>
                  <a:ext uri="{0D108BD9-81ED-4DB2-BD59-A6C34878D82A}">
                    <a16:rowId xmlns:a16="http://schemas.microsoft.com/office/drawing/2014/main" val="1144463458"/>
                  </a:ext>
                </a:extLst>
              </a:tr>
              <a:tr h="374713">
                <a:tc>
                  <a:txBody>
                    <a:bodyPr/>
                    <a:lstStyle/>
                    <a:p>
                      <a:r>
                        <a:rPr lang="en-US" dirty="0"/>
                        <a:t>Adaptative coping</a:t>
                      </a:r>
                    </a:p>
                  </a:txBody>
                  <a:tcPr/>
                </a:tc>
                <a:tc>
                  <a:txBody>
                    <a:bodyPr/>
                    <a:lstStyle/>
                    <a:p>
                      <a:r>
                        <a:rPr lang="en-US" dirty="0"/>
                        <a:t>Dysfunctional coping</a:t>
                      </a:r>
                    </a:p>
                  </a:txBody>
                  <a:tcPr/>
                </a:tc>
                <a:extLst>
                  <a:ext uri="{0D108BD9-81ED-4DB2-BD59-A6C34878D82A}">
                    <a16:rowId xmlns:a16="http://schemas.microsoft.com/office/drawing/2014/main" val="1115209516"/>
                  </a:ext>
                </a:extLst>
              </a:tr>
            </a:tbl>
          </a:graphicData>
        </a:graphic>
      </p:graphicFrame>
      <p:sp>
        <p:nvSpPr>
          <p:cNvPr id="7" name="TextBox 6">
            <a:extLst>
              <a:ext uri="{FF2B5EF4-FFF2-40B4-BE49-F238E27FC236}">
                <a16:creationId xmlns:a16="http://schemas.microsoft.com/office/drawing/2014/main" id="{A73EEEF3-9DDB-43DC-86FF-2CD6C97B78F9}"/>
              </a:ext>
            </a:extLst>
          </p:cNvPr>
          <p:cNvSpPr txBox="1"/>
          <p:nvPr/>
        </p:nvSpPr>
        <p:spPr>
          <a:xfrm>
            <a:off x="1099127" y="1828861"/>
            <a:ext cx="9845963" cy="369332"/>
          </a:xfrm>
          <a:prstGeom prst="rect">
            <a:avLst/>
          </a:prstGeom>
          <a:noFill/>
        </p:spPr>
        <p:txBody>
          <a:bodyPr wrap="square">
            <a:spAutoFit/>
          </a:bodyPr>
          <a:lstStyle/>
          <a:p>
            <a:r>
              <a:rPr lang="en-US" b="1" dirty="0"/>
              <a:t>Positive and negative effects of social support [2]</a:t>
            </a:r>
          </a:p>
        </p:txBody>
      </p:sp>
    </p:spTree>
    <p:extLst>
      <p:ext uri="{BB962C8B-B14F-4D97-AF65-F5344CB8AC3E}">
        <p14:creationId xmlns:p14="http://schemas.microsoft.com/office/powerpoint/2010/main" val="283029779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F0DC0B-C812-43DE-84F6-A51E4E6F6DCD}"/>
              </a:ext>
            </a:extLst>
          </p:cNvPr>
          <p:cNvSpPr>
            <a:spLocks noGrp="1"/>
          </p:cNvSpPr>
          <p:nvPr>
            <p:ph idx="1"/>
          </p:nvPr>
        </p:nvSpPr>
        <p:spPr>
          <a:xfrm>
            <a:off x="838200" y="757382"/>
            <a:ext cx="10531764" cy="5419581"/>
          </a:xfrm>
        </p:spPr>
        <p:txBody>
          <a:bodyPr>
            <a:normAutofit/>
          </a:bodyPr>
          <a:lstStyle/>
          <a:p>
            <a:r>
              <a:rPr lang="en-US" i="1" dirty="0"/>
              <a:t>Interpersonal sensitivity </a:t>
            </a:r>
            <a:r>
              <a:rPr lang="en-US" dirty="0"/>
              <a:t>is a personality style characterized by an excessive awareness of both the behavior and feelings of others [4, 5].</a:t>
            </a:r>
          </a:p>
          <a:p>
            <a:endParaRPr lang="en-US" sz="1700" dirty="0"/>
          </a:p>
          <a:p>
            <a:r>
              <a:rPr lang="en-US" dirty="0"/>
              <a:t>High interpersonally sensitive individuals are extremely sensitive to interactions with others and they behave in such a way as to minimize the risk of negative evaluation [6].</a:t>
            </a:r>
          </a:p>
          <a:p>
            <a:endParaRPr lang="en-US" sz="1700" dirty="0"/>
          </a:p>
          <a:p>
            <a:r>
              <a:rPr lang="en-US" dirty="0"/>
              <a:t>Depressed individuals typically have higher levels of interpersonal sensitivity than nondepressed individuals.</a:t>
            </a:r>
          </a:p>
          <a:p>
            <a:endParaRPr lang="en-US" sz="1600" dirty="0"/>
          </a:p>
          <a:p>
            <a:r>
              <a:rPr lang="en-US" dirty="0"/>
              <a:t>Several studies have connected social problem solving to interpersonal behavior and social support [5-7].</a:t>
            </a:r>
          </a:p>
        </p:txBody>
      </p:sp>
    </p:spTree>
    <p:extLst>
      <p:ext uri="{BB962C8B-B14F-4D97-AF65-F5344CB8AC3E}">
        <p14:creationId xmlns:p14="http://schemas.microsoft.com/office/powerpoint/2010/main" val="43129566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B45FBF-6640-479C-BA97-B47A6066D3B1}"/>
              </a:ext>
            </a:extLst>
          </p:cNvPr>
          <p:cNvSpPr>
            <a:spLocks noGrp="1"/>
          </p:cNvSpPr>
          <p:nvPr>
            <p:ph idx="1"/>
          </p:nvPr>
        </p:nvSpPr>
        <p:spPr>
          <a:xfrm>
            <a:off x="838200" y="665018"/>
            <a:ext cx="10515600" cy="5511945"/>
          </a:xfrm>
        </p:spPr>
        <p:txBody>
          <a:bodyPr/>
          <a:lstStyle/>
          <a:p>
            <a:r>
              <a:rPr lang="en-US" dirty="0"/>
              <a:t>Social support predicted negative affect (depression and anxiety) and health complaints.</a:t>
            </a:r>
          </a:p>
          <a:p>
            <a:pPr marL="0" indent="0">
              <a:buNone/>
            </a:pPr>
            <a:endParaRPr lang="en-US" dirty="0"/>
          </a:p>
          <a:p>
            <a:r>
              <a:rPr lang="en-US" dirty="0"/>
              <a:t>In general, associations between social support and health can be due to direct or indirect effects of social support, and these in turn can be beneficial or detrimental.</a:t>
            </a:r>
          </a:p>
          <a:p>
            <a:pPr marL="0" indent="0">
              <a:buNone/>
            </a:pPr>
            <a:endParaRPr lang="en-US" dirty="0"/>
          </a:p>
          <a:p>
            <a:r>
              <a:rPr lang="en-US" dirty="0"/>
              <a:t>Social support is closely linked to a variety of other processes, including feelings of distress, depression, loneliness, and other emotional states [7, 8].</a:t>
            </a:r>
          </a:p>
        </p:txBody>
      </p:sp>
    </p:spTree>
    <p:extLst>
      <p:ext uri="{BB962C8B-B14F-4D97-AF65-F5344CB8AC3E}">
        <p14:creationId xmlns:p14="http://schemas.microsoft.com/office/powerpoint/2010/main" val="111471737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6EAA6E60-1814-4BBA-B2EE-81C1544549E6}"/>
              </a:ext>
            </a:extLst>
          </p:cNvPr>
          <p:cNvSpPr txBox="1"/>
          <p:nvPr/>
        </p:nvSpPr>
        <p:spPr>
          <a:xfrm>
            <a:off x="1413163" y="161744"/>
            <a:ext cx="9273309" cy="646331"/>
          </a:xfrm>
          <a:prstGeom prst="rect">
            <a:avLst/>
          </a:prstGeom>
          <a:noFill/>
        </p:spPr>
        <p:txBody>
          <a:bodyPr wrap="square">
            <a:spAutoFit/>
          </a:bodyPr>
          <a:lstStyle/>
          <a:p>
            <a:r>
              <a:rPr lang="en-US" dirty="0"/>
              <a:t>The support interaction process: Recipients enter a stress episode with a habitual level of perceived support [8].</a:t>
            </a:r>
          </a:p>
        </p:txBody>
      </p:sp>
      <p:grpSp>
        <p:nvGrpSpPr>
          <p:cNvPr id="29" name="Group 28">
            <a:extLst>
              <a:ext uri="{FF2B5EF4-FFF2-40B4-BE49-F238E27FC236}">
                <a16:creationId xmlns:a16="http://schemas.microsoft.com/office/drawing/2014/main" id="{77FC1A6D-0C88-4379-AC11-4A9CA3C07704}"/>
              </a:ext>
            </a:extLst>
          </p:cNvPr>
          <p:cNvGrpSpPr/>
          <p:nvPr/>
        </p:nvGrpSpPr>
        <p:grpSpPr>
          <a:xfrm>
            <a:off x="1727198" y="808075"/>
            <a:ext cx="7929422" cy="5651605"/>
            <a:chOff x="1727198" y="808075"/>
            <a:chExt cx="7929422" cy="5651605"/>
          </a:xfrm>
        </p:grpSpPr>
        <p:grpSp>
          <p:nvGrpSpPr>
            <p:cNvPr id="24" name="Group 23">
              <a:extLst>
                <a:ext uri="{FF2B5EF4-FFF2-40B4-BE49-F238E27FC236}">
                  <a16:creationId xmlns:a16="http://schemas.microsoft.com/office/drawing/2014/main" id="{A13D3E7D-5A2A-4C08-A8EF-DB630E4A397D}"/>
                </a:ext>
              </a:extLst>
            </p:cNvPr>
            <p:cNvGrpSpPr/>
            <p:nvPr/>
          </p:nvGrpSpPr>
          <p:grpSpPr>
            <a:xfrm>
              <a:off x="1727199" y="1799936"/>
              <a:ext cx="7929421" cy="4659744"/>
              <a:chOff x="1681017" y="1421245"/>
              <a:chExt cx="7929421" cy="4659744"/>
            </a:xfrm>
          </p:grpSpPr>
          <p:cxnSp>
            <p:nvCxnSpPr>
              <p:cNvPr id="11" name="Straight Arrow Connector 10">
                <a:extLst>
                  <a:ext uri="{FF2B5EF4-FFF2-40B4-BE49-F238E27FC236}">
                    <a16:creationId xmlns:a16="http://schemas.microsoft.com/office/drawing/2014/main" id="{D47F60C1-2C3F-41F2-A82E-CF100B520F7B}"/>
                  </a:ext>
                </a:extLst>
              </p:cNvPr>
              <p:cNvCxnSpPr>
                <a:stCxn id="4" idx="2"/>
                <a:endCxn id="9" idx="0"/>
              </p:cNvCxnSpPr>
              <p:nvPr/>
            </p:nvCxnSpPr>
            <p:spPr>
              <a:xfrm>
                <a:off x="2775527" y="2335645"/>
                <a:ext cx="1542474" cy="9582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DA97E35-8915-4B74-924C-8A7705C77E19}"/>
                  </a:ext>
                </a:extLst>
              </p:cNvPr>
              <p:cNvCxnSpPr>
                <a:stCxn id="6" idx="2"/>
                <a:endCxn id="9" idx="0"/>
              </p:cNvCxnSpPr>
              <p:nvPr/>
            </p:nvCxnSpPr>
            <p:spPr>
              <a:xfrm flipH="1">
                <a:off x="4318001" y="2335645"/>
                <a:ext cx="1320799" cy="9582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1769966-2FBA-4E32-B4D3-836F136B8710}"/>
                  </a:ext>
                </a:extLst>
              </p:cNvPr>
              <p:cNvCxnSpPr>
                <a:stCxn id="9" idx="3"/>
                <a:endCxn id="8" idx="1"/>
              </p:cNvCxnSpPr>
              <p:nvPr/>
            </p:nvCxnSpPr>
            <p:spPr>
              <a:xfrm>
                <a:off x="5412510" y="3751117"/>
                <a:ext cx="20089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BAD3616A-3484-455B-8FFF-6E2E96883CFC}"/>
                  </a:ext>
                </a:extLst>
              </p:cNvPr>
              <p:cNvGrpSpPr/>
              <p:nvPr/>
            </p:nvGrpSpPr>
            <p:grpSpPr>
              <a:xfrm>
                <a:off x="1681017" y="1421245"/>
                <a:ext cx="7929421" cy="4659744"/>
                <a:chOff x="1681017" y="1421245"/>
                <a:chExt cx="7929421" cy="4659744"/>
              </a:xfrm>
            </p:grpSpPr>
            <p:sp>
              <p:nvSpPr>
                <p:cNvPr id="4" name="Rectangle 3">
                  <a:extLst>
                    <a:ext uri="{FF2B5EF4-FFF2-40B4-BE49-F238E27FC236}">
                      <a16:creationId xmlns:a16="http://schemas.microsoft.com/office/drawing/2014/main" id="{EDFC5C47-DE5A-4BE8-804A-9D49BB9A1CF4}"/>
                    </a:ext>
                  </a:extLst>
                </p:cNvPr>
                <p:cNvSpPr/>
                <p:nvPr/>
              </p:nvSpPr>
              <p:spPr>
                <a:xfrm>
                  <a:off x="1681018" y="1421245"/>
                  <a:ext cx="218901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Perceived</a:t>
                  </a:r>
                </a:p>
              </p:txBody>
            </p:sp>
            <p:sp>
              <p:nvSpPr>
                <p:cNvPr id="6" name="Rectangle 5">
                  <a:extLst>
                    <a:ext uri="{FF2B5EF4-FFF2-40B4-BE49-F238E27FC236}">
                      <a16:creationId xmlns:a16="http://schemas.microsoft.com/office/drawing/2014/main" id="{32969E38-F4B3-42F7-9B81-4C381FE1693F}"/>
                    </a:ext>
                  </a:extLst>
                </p:cNvPr>
                <p:cNvSpPr/>
                <p:nvPr/>
              </p:nvSpPr>
              <p:spPr>
                <a:xfrm>
                  <a:off x="4544291" y="1421245"/>
                  <a:ext cx="218901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Need</a:t>
                  </a:r>
                </a:p>
              </p:txBody>
            </p:sp>
            <p:sp>
              <p:nvSpPr>
                <p:cNvPr id="8" name="Rectangle 7">
                  <a:extLst>
                    <a:ext uri="{FF2B5EF4-FFF2-40B4-BE49-F238E27FC236}">
                      <a16:creationId xmlns:a16="http://schemas.microsoft.com/office/drawing/2014/main" id="{FEFCAA5D-ACC8-4077-9BF7-5403F9097D89}"/>
                    </a:ext>
                  </a:extLst>
                </p:cNvPr>
                <p:cNvSpPr/>
                <p:nvPr/>
              </p:nvSpPr>
              <p:spPr>
                <a:xfrm>
                  <a:off x="7421420" y="3293917"/>
                  <a:ext cx="218901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Provided</a:t>
                  </a:r>
                </a:p>
              </p:txBody>
            </p:sp>
            <p:grpSp>
              <p:nvGrpSpPr>
                <p:cNvPr id="22" name="Group 21">
                  <a:extLst>
                    <a:ext uri="{FF2B5EF4-FFF2-40B4-BE49-F238E27FC236}">
                      <a16:creationId xmlns:a16="http://schemas.microsoft.com/office/drawing/2014/main" id="{18913400-E00A-448D-B2E0-5A0A97850CF2}"/>
                    </a:ext>
                  </a:extLst>
                </p:cNvPr>
                <p:cNvGrpSpPr/>
                <p:nvPr/>
              </p:nvGrpSpPr>
              <p:grpSpPr>
                <a:xfrm>
                  <a:off x="1681017" y="2335645"/>
                  <a:ext cx="6834912" cy="3745344"/>
                  <a:chOff x="1681017" y="2335645"/>
                  <a:chExt cx="6834912" cy="3745344"/>
                </a:xfrm>
              </p:grpSpPr>
              <p:sp>
                <p:nvSpPr>
                  <p:cNvPr id="7" name="Rectangle 6">
                    <a:extLst>
                      <a:ext uri="{FF2B5EF4-FFF2-40B4-BE49-F238E27FC236}">
                        <a16:creationId xmlns:a16="http://schemas.microsoft.com/office/drawing/2014/main" id="{2AD970BB-961F-4AE0-A206-344B350B494F}"/>
                      </a:ext>
                    </a:extLst>
                  </p:cNvPr>
                  <p:cNvSpPr/>
                  <p:nvPr/>
                </p:nvSpPr>
                <p:spPr>
                  <a:xfrm>
                    <a:off x="1681018" y="5166589"/>
                    <a:ext cx="218901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Received</a:t>
                    </a:r>
                  </a:p>
                </p:txBody>
              </p:sp>
              <p:sp>
                <p:nvSpPr>
                  <p:cNvPr id="9" name="Rectangle 8">
                    <a:extLst>
                      <a:ext uri="{FF2B5EF4-FFF2-40B4-BE49-F238E27FC236}">
                        <a16:creationId xmlns:a16="http://schemas.microsoft.com/office/drawing/2014/main" id="{AB0B2128-02CA-4B50-83EB-FA77930A63FF}"/>
                      </a:ext>
                    </a:extLst>
                  </p:cNvPr>
                  <p:cNvSpPr/>
                  <p:nvPr/>
                </p:nvSpPr>
                <p:spPr>
                  <a:xfrm>
                    <a:off x="3223492" y="3293917"/>
                    <a:ext cx="218901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Mobilization</a:t>
                    </a:r>
                  </a:p>
                </p:txBody>
              </p:sp>
              <p:cxnSp>
                <p:nvCxnSpPr>
                  <p:cNvPr id="19" name="Connector: Elbow 18">
                    <a:extLst>
                      <a:ext uri="{FF2B5EF4-FFF2-40B4-BE49-F238E27FC236}">
                        <a16:creationId xmlns:a16="http://schemas.microsoft.com/office/drawing/2014/main" id="{ED4D53DB-1954-4A5E-9818-65000DC390A6}"/>
                      </a:ext>
                    </a:extLst>
                  </p:cNvPr>
                  <p:cNvCxnSpPr>
                    <a:stCxn id="8" idx="2"/>
                    <a:endCxn id="7" idx="3"/>
                  </p:cNvCxnSpPr>
                  <p:nvPr/>
                </p:nvCxnSpPr>
                <p:spPr>
                  <a:xfrm rot="5400000">
                    <a:off x="5485247" y="2593107"/>
                    <a:ext cx="1415472" cy="464589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29C548D2-769A-4A10-8569-23173C0A1150}"/>
                      </a:ext>
                    </a:extLst>
                  </p:cNvPr>
                  <p:cNvCxnSpPr>
                    <a:stCxn id="7" idx="1"/>
                    <a:endCxn id="4" idx="2"/>
                  </p:cNvCxnSpPr>
                  <p:nvPr/>
                </p:nvCxnSpPr>
                <p:spPr>
                  <a:xfrm rot="10800000" flipH="1">
                    <a:off x="1681017" y="2335645"/>
                    <a:ext cx="1094509" cy="3288144"/>
                  </a:xfrm>
                  <a:prstGeom prst="bentConnector4">
                    <a:avLst>
                      <a:gd name="adj1" fmla="val -20886"/>
                      <a:gd name="adj2" fmla="val 56952"/>
                    </a:avLst>
                  </a:prstGeom>
                  <a:ln>
                    <a:tailEnd type="triangle"/>
                  </a:ln>
                </p:spPr>
                <p:style>
                  <a:lnRef idx="1">
                    <a:schemeClr val="accent1"/>
                  </a:lnRef>
                  <a:fillRef idx="0">
                    <a:schemeClr val="accent1"/>
                  </a:fillRef>
                  <a:effectRef idx="0">
                    <a:schemeClr val="accent1"/>
                  </a:effectRef>
                  <a:fontRef idx="minor">
                    <a:schemeClr val="tx1"/>
                  </a:fontRef>
                </p:style>
              </p:cxnSp>
            </p:grpSp>
          </p:grpSp>
        </p:grpSp>
        <p:sp>
          <p:nvSpPr>
            <p:cNvPr id="27" name="Oval 26">
              <a:extLst>
                <a:ext uri="{FF2B5EF4-FFF2-40B4-BE49-F238E27FC236}">
                  <a16:creationId xmlns:a16="http://schemas.microsoft.com/office/drawing/2014/main" id="{F096715D-8745-409C-B153-84B373275C3A}"/>
                </a:ext>
              </a:extLst>
            </p:cNvPr>
            <p:cNvSpPr/>
            <p:nvPr/>
          </p:nvSpPr>
          <p:spPr>
            <a:xfrm>
              <a:off x="1727198" y="808075"/>
              <a:ext cx="2189018" cy="9144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Recipient</a:t>
              </a:r>
            </a:p>
          </p:txBody>
        </p:sp>
        <p:sp>
          <p:nvSpPr>
            <p:cNvPr id="28" name="Oval 27">
              <a:extLst>
                <a:ext uri="{FF2B5EF4-FFF2-40B4-BE49-F238E27FC236}">
                  <a16:creationId xmlns:a16="http://schemas.microsoft.com/office/drawing/2014/main" id="{DAC8221C-4F51-4B2A-A9CC-A5A3F1817FD1}"/>
                </a:ext>
              </a:extLst>
            </p:cNvPr>
            <p:cNvSpPr/>
            <p:nvPr/>
          </p:nvSpPr>
          <p:spPr>
            <a:xfrm>
              <a:off x="7467602" y="868741"/>
              <a:ext cx="2027380" cy="9144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Source</a:t>
              </a:r>
            </a:p>
          </p:txBody>
        </p:sp>
      </p:grpSp>
    </p:spTree>
    <p:extLst>
      <p:ext uri="{BB962C8B-B14F-4D97-AF65-F5344CB8AC3E}">
        <p14:creationId xmlns:p14="http://schemas.microsoft.com/office/powerpoint/2010/main" val="36469757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0DD34-5F66-4DBE-B117-A5BA42D1FC60}"/>
              </a:ext>
            </a:extLst>
          </p:cNvPr>
          <p:cNvSpPr>
            <a:spLocks noGrp="1"/>
          </p:cNvSpPr>
          <p:nvPr>
            <p:ph type="title"/>
          </p:nvPr>
        </p:nvSpPr>
        <p:spPr>
          <a:xfrm>
            <a:off x="838200" y="161925"/>
            <a:ext cx="10515600" cy="1325563"/>
          </a:xfrm>
        </p:spPr>
        <p:txBody>
          <a:bodyPr>
            <a:normAutofit/>
          </a:bodyPr>
          <a:lstStyle/>
          <a:p>
            <a:r>
              <a:rPr lang="en-US" sz="3600" b="1" dirty="0"/>
              <a:t>References</a:t>
            </a:r>
          </a:p>
        </p:txBody>
      </p:sp>
      <p:sp>
        <p:nvSpPr>
          <p:cNvPr id="3" name="Content Placeholder 2">
            <a:extLst>
              <a:ext uri="{FF2B5EF4-FFF2-40B4-BE49-F238E27FC236}">
                <a16:creationId xmlns:a16="http://schemas.microsoft.com/office/drawing/2014/main" id="{2731364B-2358-4166-BE8D-B54B886D52C7}"/>
              </a:ext>
            </a:extLst>
          </p:cNvPr>
          <p:cNvSpPr>
            <a:spLocks noGrp="1"/>
          </p:cNvSpPr>
          <p:nvPr>
            <p:ph idx="1"/>
          </p:nvPr>
        </p:nvSpPr>
        <p:spPr>
          <a:xfrm>
            <a:off x="838200" y="1145310"/>
            <a:ext cx="10515600" cy="5031654"/>
          </a:xfrm>
        </p:spPr>
        <p:txBody>
          <a:bodyPr>
            <a:noAutofit/>
          </a:bodyPr>
          <a:lstStyle/>
          <a:p>
            <a:pPr marL="0" indent="0">
              <a:buNone/>
            </a:pPr>
            <a:r>
              <a:rPr lang="en-US" sz="2600" dirty="0"/>
              <a:t>1. </a:t>
            </a:r>
            <a:r>
              <a:rPr lang="en-US" sz="2600" b="0" i="0" dirty="0">
                <a:solidFill>
                  <a:srgbClr val="222222"/>
                </a:solidFill>
                <a:effectLst/>
              </a:rPr>
              <a:t>Smelser, N. J., &amp; </a:t>
            </a:r>
            <a:r>
              <a:rPr lang="en-US" sz="2600" b="0" i="0" dirty="0" err="1">
                <a:solidFill>
                  <a:srgbClr val="222222"/>
                </a:solidFill>
                <a:effectLst/>
              </a:rPr>
              <a:t>Baltes</a:t>
            </a:r>
            <a:r>
              <a:rPr lang="en-US" sz="2600" b="0" i="0" dirty="0">
                <a:solidFill>
                  <a:srgbClr val="222222"/>
                </a:solidFill>
                <a:effectLst/>
              </a:rPr>
              <a:t>, P. B. (2007). </a:t>
            </a:r>
            <a:r>
              <a:rPr lang="en-US" sz="2600" b="0" i="1" dirty="0">
                <a:solidFill>
                  <a:srgbClr val="222222"/>
                </a:solidFill>
                <a:effectLst/>
              </a:rPr>
              <a:t>International encyclopedia of the social &amp; behavioral sciences</a:t>
            </a:r>
            <a:r>
              <a:rPr lang="en-US" sz="2600" b="0" i="0" dirty="0">
                <a:solidFill>
                  <a:srgbClr val="222222"/>
                </a:solidFill>
                <a:effectLst/>
              </a:rPr>
              <a:t>. Amsterdam: Elsevier.</a:t>
            </a:r>
          </a:p>
          <a:p>
            <a:pPr marL="0" indent="0">
              <a:buNone/>
            </a:pPr>
            <a:r>
              <a:rPr lang="en-US" sz="2600" dirty="0"/>
              <a:t>2. </a:t>
            </a:r>
            <a:r>
              <a:rPr lang="en-US" sz="2600" b="0" i="0" dirty="0">
                <a:solidFill>
                  <a:srgbClr val="222222"/>
                </a:solidFill>
                <a:effectLst/>
              </a:rPr>
              <a:t>Spielberger, C. (2004). </a:t>
            </a:r>
            <a:r>
              <a:rPr lang="en-US" sz="2600" b="0" i="1" dirty="0">
                <a:solidFill>
                  <a:srgbClr val="222222"/>
                </a:solidFill>
                <a:effectLst/>
              </a:rPr>
              <a:t>Encyclopedia of applied psychology</a:t>
            </a:r>
            <a:r>
              <a:rPr lang="en-US" sz="2600" b="0" i="0" dirty="0">
                <a:solidFill>
                  <a:srgbClr val="222222"/>
                </a:solidFill>
                <a:effectLst/>
              </a:rPr>
              <a:t>. Academic press.</a:t>
            </a:r>
          </a:p>
          <a:p>
            <a:pPr marL="0" indent="0">
              <a:buNone/>
            </a:pPr>
            <a:r>
              <a:rPr lang="en-US" sz="2600" dirty="0">
                <a:solidFill>
                  <a:srgbClr val="222222"/>
                </a:solidFill>
              </a:rPr>
              <a:t>3. </a:t>
            </a:r>
            <a:r>
              <a:rPr lang="en-US" sz="2600" b="0" i="0" dirty="0">
                <a:solidFill>
                  <a:srgbClr val="222222"/>
                </a:solidFill>
                <a:effectLst/>
              </a:rPr>
              <a:t>Berkman, L. F., Leo-Summers, L., &amp; Horwitz, R. I. (1992). Emotional support and survival after myocardial infarction: a prospective, population-based study of the elderly. </a:t>
            </a:r>
            <a:r>
              <a:rPr lang="en-US" sz="2600" b="0" i="1" dirty="0">
                <a:solidFill>
                  <a:srgbClr val="222222"/>
                </a:solidFill>
                <a:effectLst/>
              </a:rPr>
              <a:t>Annals of internal medicine</a:t>
            </a:r>
            <a:r>
              <a:rPr lang="en-US" sz="2600" b="0" i="0" dirty="0">
                <a:solidFill>
                  <a:srgbClr val="222222"/>
                </a:solidFill>
                <a:effectLst/>
              </a:rPr>
              <a:t>, </a:t>
            </a:r>
            <a:r>
              <a:rPr lang="en-US" sz="2600" b="0" i="1" dirty="0">
                <a:solidFill>
                  <a:srgbClr val="222222"/>
                </a:solidFill>
                <a:effectLst/>
              </a:rPr>
              <a:t>117</a:t>
            </a:r>
            <a:r>
              <a:rPr lang="en-US" sz="2600" b="0" i="0" dirty="0">
                <a:solidFill>
                  <a:srgbClr val="222222"/>
                </a:solidFill>
                <a:effectLst/>
              </a:rPr>
              <a:t>(12), 1003-1009.</a:t>
            </a:r>
            <a:endParaRPr lang="en-US" sz="2600" dirty="0">
              <a:solidFill>
                <a:srgbClr val="222222"/>
              </a:solidFill>
            </a:endParaRPr>
          </a:p>
          <a:p>
            <a:pPr marL="0" indent="0">
              <a:buNone/>
            </a:pPr>
            <a:r>
              <a:rPr lang="en-US" sz="2600" b="0" i="0" dirty="0">
                <a:solidFill>
                  <a:srgbClr val="222222"/>
                </a:solidFill>
                <a:effectLst/>
              </a:rPr>
              <a:t>4. McCabe, R. E., </a:t>
            </a:r>
            <a:r>
              <a:rPr lang="en-US" sz="2600" b="0" i="0" dirty="0" err="1">
                <a:solidFill>
                  <a:srgbClr val="222222"/>
                </a:solidFill>
                <a:effectLst/>
              </a:rPr>
              <a:t>Blankstein</a:t>
            </a:r>
            <a:r>
              <a:rPr lang="en-US" sz="2600" b="0" i="0" dirty="0">
                <a:solidFill>
                  <a:srgbClr val="222222"/>
                </a:solidFill>
                <a:effectLst/>
              </a:rPr>
              <a:t>, K. R., &amp; Mills, J. S. (1999). Interpersonal sensitivity and social problem-solving: Relations with academic and social self-esteem, depressive symptoms, and academic performance. </a:t>
            </a:r>
            <a:r>
              <a:rPr lang="en-US" sz="2600" b="0" i="1" dirty="0">
                <a:solidFill>
                  <a:srgbClr val="222222"/>
                </a:solidFill>
                <a:effectLst/>
              </a:rPr>
              <a:t>Cognitive therapy and research</a:t>
            </a:r>
            <a:r>
              <a:rPr lang="en-US" sz="2600" b="0" i="0" dirty="0">
                <a:solidFill>
                  <a:srgbClr val="222222"/>
                </a:solidFill>
                <a:effectLst/>
              </a:rPr>
              <a:t>, </a:t>
            </a:r>
            <a:r>
              <a:rPr lang="en-US" sz="2600" b="0" i="1" dirty="0">
                <a:solidFill>
                  <a:srgbClr val="222222"/>
                </a:solidFill>
                <a:effectLst/>
              </a:rPr>
              <a:t>23</a:t>
            </a:r>
            <a:r>
              <a:rPr lang="en-US" sz="2600" b="0" i="0" dirty="0">
                <a:solidFill>
                  <a:srgbClr val="222222"/>
                </a:solidFill>
                <a:effectLst/>
              </a:rPr>
              <a:t>(6), 587-604.</a:t>
            </a:r>
          </a:p>
          <a:p>
            <a:pPr marL="0" indent="0">
              <a:buNone/>
            </a:pPr>
            <a:r>
              <a:rPr lang="en-US" sz="2600" dirty="0">
                <a:solidFill>
                  <a:srgbClr val="222222"/>
                </a:solidFill>
              </a:rPr>
              <a:t>5. </a:t>
            </a:r>
            <a:r>
              <a:rPr lang="en-US" sz="2600" b="0" i="0" dirty="0">
                <a:solidFill>
                  <a:srgbClr val="222222"/>
                </a:solidFill>
                <a:effectLst/>
              </a:rPr>
              <a:t>Boyce, P., &amp; Parker, G. (1989). Development of a scale to measure interpersonal sensitivity. </a:t>
            </a:r>
            <a:r>
              <a:rPr lang="en-US" sz="2600" b="0" i="1" dirty="0">
                <a:solidFill>
                  <a:srgbClr val="222222"/>
                </a:solidFill>
                <a:effectLst/>
              </a:rPr>
              <a:t>Australian and New Zealand Journal of Psychiatry</a:t>
            </a:r>
            <a:r>
              <a:rPr lang="en-US" sz="2600" b="0" i="0" dirty="0">
                <a:solidFill>
                  <a:srgbClr val="222222"/>
                </a:solidFill>
                <a:effectLst/>
              </a:rPr>
              <a:t>, </a:t>
            </a:r>
            <a:r>
              <a:rPr lang="en-US" sz="2600" b="0" i="1" dirty="0">
                <a:solidFill>
                  <a:srgbClr val="222222"/>
                </a:solidFill>
                <a:effectLst/>
              </a:rPr>
              <a:t>23</a:t>
            </a:r>
            <a:r>
              <a:rPr lang="en-US" sz="2600" b="0" i="0" dirty="0">
                <a:solidFill>
                  <a:srgbClr val="222222"/>
                </a:solidFill>
                <a:effectLst/>
              </a:rPr>
              <a:t>(3), 341-351.</a:t>
            </a:r>
          </a:p>
        </p:txBody>
      </p:sp>
    </p:spTree>
    <p:extLst>
      <p:ext uri="{BB962C8B-B14F-4D97-AF65-F5344CB8AC3E}">
        <p14:creationId xmlns:p14="http://schemas.microsoft.com/office/powerpoint/2010/main" val="113079355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874876-827F-4379-A355-00933609A50F}"/>
              </a:ext>
            </a:extLst>
          </p:cNvPr>
          <p:cNvSpPr>
            <a:spLocks noGrp="1"/>
          </p:cNvSpPr>
          <p:nvPr>
            <p:ph idx="1"/>
          </p:nvPr>
        </p:nvSpPr>
        <p:spPr>
          <a:xfrm>
            <a:off x="838200" y="748145"/>
            <a:ext cx="10515600" cy="5428818"/>
          </a:xfrm>
        </p:spPr>
        <p:txBody>
          <a:bodyPr/>
          <a:lstStyle/>
          <a:p>
            <a:pPr marL="0" indent="0">
              <a:buNone/>
            </a:pPr>
            <a:r>
              <a:rPr lang="en-US" sz="2600" dirty="0">
                <a:solidFill>
                  <a:srgbClr val="222222"/>
                </a:solidFill>
              </a:rPr>
              <a:t>6. </a:t>
            </a:r>
            <a:r>
              <a:rPr lang="en-US" sz="2600" b="0" i="0" dirty="0">
                <a:solidFill>
                  <a:srgbClr val="222222"/>
                </a:solidFill>
                <a:effectLst/>
              </a:rPr>
              <a:t>Wang, L. F., Heppner, P. P., &amp; Berry, T. R. (1997). Role of gender-related personality traits, problem-solving appraisal, and perceived social support in developing a mediational model of psychological adjustment. </a:t>
            </a:r>
            <a:r>
              <a:rPr lang="en-US" sz="2600" b="0" i="1" dirty="0">
                <a:solidFill>
                  <a:srgbClr val="222222"/>
                </a:solidFill>
                <a:effectLst/>
              </a:rPr>
              <a:t>Journal of Counseling Psychology</a:t>
            </a:r>
            <a:r>
              <a:rPr lang="en-US" sz="2600" b="0" i="0" dirty="0">
                <a:solidFill>
                  <a:srgbClr val="222222"/>
                </a:solidFill>
                <a:effectLst/>
              </a:rPr>
              <a:t>, </a:t>
            </a:r>
            <a:r>
              <a:rPr lang="en-US" sz="2600" b="0" i="1" dirty="0">
                <a:solidFill>
                  <a:srgbClr val="222222"/>
                </a:solidFill>
                <a:effectLst/>
              </a:rPr>
              <a:t>44</a:t>
            </a:r>
            <a:r>
              <a:rPr lang="en-US" sz="2600" b="0" i="0" dirty="0">
                <a:solidFill>
                  <a:srgbClr val="222222"/>
                </a:solidFill>
                <a:effectLst/>
              </a:rPr>
              <a:t>(2), 245.</a:t>
            </a:r>
            <a:endParaRPr lang="en-US" sz="2600" dirty="0">
              <a:solidFill>
                <a:srgbClr val="222222"/>
              </a:solidFill>
            </a:endParaRPr>
          </a:p>
          <a:p>
            <a:pPr marL="0" indent="0">
              <a:buNone/>
            </a:pPr>
            <a:r>
              <a:rPr lang="en-US" sz="2600" dirty="0">
                <a:solidFill>
                  <a:srgbClr val="222222"/>
                </a:solidFill>
              </a:rPr>
              <a:t>7. </a:t>
            </a:r>
            <a:r>
              <a:rPr lang="en-US" sz="2600" b="0" i="0" dirty="0">
                <a:solidFill>
                  <a:srgbClr val="222222"/>
                </a:solidFill>
                <a:effectLst/>
              </a:rPr>
              <a:t>Glanz, K. E., Lewis, F. M. E., &amp; Rimer, B. K. (1990). </a:t>
            </a:r>
            <a:r>
              <a:rPr lang="en-US" sz="2600" b="0" i="1" dirty="0">
                <a:solidFill>
                  <a:srgbClr val="222222"/>
                </a:solidFill>
                <a:effectLst/>
              </a:rPr>
              <a:t>Health behavior and health education: Theory, research, and practice</a:t>
            </a:r>
            <a:r>
              <a:rPr lang="en-US" sz="2600" b="0" i="0" dirty="0">
                <a:solidFill>
                  <a:srgbClr val="222222"/>
                </a:solidFill>
                <a:effectLst/>
              </a:rPr>
              <a:t>. Jossey-Bass/Wiley.</a:t>
            </a:r>
          </a:p>
          <a:p>
            <a:pPr marL="0" indent="0">
              <a:buNone/>
            </a:pPr>
            <a:r>
              <a:rPr lang="en-US" sz="2600" dirty="0">
                <a:solidFill>
                  <a:srgbClr val="222222"/>
                </a:solidFill>
              </a:rPr>
              <a:t>8. </a:t>
            </a:r>
            <a:r>
              <a:rPr lang="en-US" sz="2600" b="0" i="0" dirty="0">
                <a:solidFill>
                  <a:srgbClr val="222222"/>
                </a:solidFill>
                <a:effectLst/>
              </a:rPr>
              <a:t>Schwarzer, R., Knoll, N., &amp; </a:t>
            </a:r>
            <a:r>
              <a:rPr lang="en-US" sz="2600" b="0" i="0" dirty="0" err="1">
                <a:solidFill>
                  <a:srgbClr val="222222"/>
                </a:solidFill>
                <a:effectLst/>
              </a:rPr>
              <a:t>Rieckmann</a:t>
            </a:r>
            <a:r>
              <a:rPr lang="en-US" sz="2600" b="0" i="0" dirty="0">
                <a:solidFill>
                  <a:srgbClr val="222222"/>
                </a:solidFill>
                <a:effectLst/>
              </a:rPr>
              <a:t>, N. (2004). Social support. </a:t>
            </a:r>
            <a:r>
              <a:rPr lang="en-US" sz="2600" b="0" i="1" dirty="0">
                <a:solidFill>
                  <a:srgbClr val="222222"/>
                </a:solidFill>
                <a:effectLst/>
              </a:rPr>
              <a:t>Health psychology</a:t>
            </a:r>
            <a:r>
              <a:rPr lang="en-US" sz="2600" b="0" i="0" dirty="0">
                <a:solidFill>
                  <a:srgbClr val="222222"/>
                </a:solidFill>
                <a:effectLst/>
              </a:rPr>
              <a:t>, </a:t>
            </a:r>
            <a:r>
              <a:rPr lang="en-US" sz="2600" b="0" i="1" dirty="0">
                <a:solidFill>
                  <a:srgbClr val="222222"/>
                </a:solidFill>
                <a:effectLst/>
              </a:rPr>
              <a:t>158</a:t>
            </a:r>
            <a:r>
              <a:rPr lang="en-US" sz="2600" b="0" i="0" dirty="0">
                <a:solidFill>
                  <a:srgbClr val="222222"/>
                </a:solidFill>
                <a:effectLst/>
              </a:rPr>
              <a:t>, 181.</a:t>
            </a:r>
          </a:p>
          <a:p>
            <a:endParaRPr lang="en-US" dirty="0"/>
          </a:p>
        </p:txBody>
      </p:sp>
    </p:spTree>
    <p:extLst>
      <p:ext uri="{BB962C8B-B14F-4D97-AF65-F5344CB8AC3E}">
        <p14:creationId xmlns:p14="http://schemas.microsoft.com/office/powerpoint/2010/main" val="272413333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870F-EE32-4061-80CA-D820F1FBF095}"/>
              </a:ext>
            </a:extLst>
          </p:cNvPr>
          <p:cNvSpPr>
            <a:spLocks noGrp="1"/>
          </p:cNvSpPr>
          <p:nvPr>
            <p:ph type="title"/>
          </p:nvPr>
        </p:nvSpPr>
        <p:spPr>
          <a:xfrm>
            <a:off x="838200" y="1842942"/>
            <a:ext cx="10515600" cy="1325563"/>
          </a:xfrm>
        </p:spPr>
        <p:txBody>
          <a:bodyPr/>
          <a:lstStyle/>
          <a:p>
            <a:r>
              <a:rPr lang="en-US" b="1" dirty="0"/>
              <a:t>Course 13</a:t>
            </a:r>
          </a:p>
        </p:txBody>
      </p:sp>
      <p:sp>
        <p:nvSpPr>
          <p:cNvPr id="3" name="Content Placeholder 2">
            <a:extLst>
              <a:ext uri="{FF2B5EF4-FFF2-40B4-BE49-F238E27FC236}">
                <a16:creationId xmlns:a16="http://schemas.microsoft.com/office/drawing/2014/main" id="{32DE9BA0-F4A5-4331-8410-04904E3984E6}"/>
              </a:ext>
            </a:extLst>
          </p:cNvPr>
          <p:cNvSpPr>
            <a:spLocks noGrp="1"/>
          </p:cNvSpPr>
          <p:nvPr>
            <p:ph idx="1"/>
          </p:nvPr>
        </p:nvSpPr>
        <p:spPr>
          <a:xfrm>
            <a:off x="838200" y="4037879"/>
            <a:ext cx="10515600" cy="1240848"/>
          </a:xfrm>
        </p:spPr>
        <p:txBody>
          <a:bodyPr>
            <a:normAutofit/>
          </a:bodyPr>
          <a:lstStyle/>
          <a:p>
            <a:pPr marL="0" indent="0">
              <a:buNone/>
            </a:pPr>
            <a:r>
              <a:rPr lang="en-US" sz="3600" b="1" dirty="0"/>
              <a:t>Training of social support network investigation skills - counselling skills</a:t>
            </a:r>
          </a:p>
        </p:txBody>
      </p:sp>
      <p:pic>
        <p:nvPicPr>
          <p:cNvPr id="4" name="Picture 3">
            <a:extLst>
              <a:ext uri="{FF2B5EF4-FFF2-40B4-BE49-F238E27FC236}">
                <a16:creationId xmlns:a16="http://schemas.microsoft.com/office/drawing/2014/main" id="{8F05BABB-5AE8-4967-9B25-BC84B410D511}"/>
              </a:ext>
            </a:extLst>
          </p:cNvPr>
          <p:cNvPicPr/>
          <p:nvPr/>
        </p:nvPicPr>
        <p:blipFill>
          <a:blip r:embed="rId2">
            <a:extLst>
              <a:ext uri="{28A0092B-C50C-407E-A947-70E740481C1C}">
                <a14:useLocalDpi xmlns:a14="http://schemas.microsoft.com/office/drawing/2010/main" val="0"/>
              </a:ext>
            </a:extLst>
          </a:blip>
          <a:stretch>
            <a:fillRect/>
          </a:stretch>
        </p:blipFill>
        <p:spPr>
          <a:xfrm>
            <a:off x="838200" y="416791"/>
            <a:ext cx="3779520" cy="1295400"/>
          </a:xfrm>
          <a:prstGeom prst="rect">
            <a:avLst/>
          </a:prstGeom>
        </p:spPr>
      </p:pic>
    </p:spTree>
    <p:extLst>
      <p:ext uri="{BB962C8B-B14F-4D97-AF65-F5344CB8AC3E}">
        <p14:creationId xmlns:p14="http://schemas.microsoft.com/office/powerpoint/2010/main" val="12393952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1A89C8-CC46-4579-B6D6-78B812FF1476}"/>
              </a:ext>
            </a:extLst>
          </p:cNvPr>
          <p:cNvSpPr>
            <a:spLocks noGrp="1"/>
          </p:cNvSpPr>
          <p:nvPr>
            <p:ph idx="1"/>
          </p:nvPr>
        </p:nvSpPr>
        <p:spPr>
          <a:xfrm>
            <a:off x="838200" y="572655"/>
            <a:ext cx="10515600" cy="5604308"/>
          </a:xfrm>
        </p:spPr>
        <p:txBody>
          <a:bodyPr/>
          <a:lstStyle/>
          <a:p>
            <a:r>
              <a:rPr lang="en-US" dirty="0"/>
              <a:t>Counseling psychology is a psychological specialty that facilitates personal and interpersonal functioning across the life span with a focus on emotional, social, vocational, educational, health-related, developmental, and organizational concerns [1]. </a:t>
            </a:r>
          </a:p>
          <a:p>
            <a:endParaRPr lang="en-US" dirty="0"/>
          </a:p>
          <a:p>
            <a:r>
              <a:rPr lang="en-US" dirty="0"/>
              <a:t>Counseling psychology is unique in its attention both to normal developmental issues and to problems associated with physical, emotional, and mental disorders [1].</a:t>
            </a:r>
          </a:p>
          <a:p>
            <a:endParaRPr lang="en-US" dirty="0"/>
          </a:p>
          <a:p>
            <a:r>
              <a:rPr lang="en-US" dirty="0"/>
              <a:t>Populations served by Counseling Psychologists (CP) include persons of all ages and cultural background.</a:t>
            </a:r>
          </a:p>
        </p:txBody>
      </p:sp>
    </p:spTree>
    <p:extLst>
      <p:ext uri="{BB962C8B-B14F-4D97-AF65-F5344CB8AC3E}">
        <p14:creationId xmlns:p14="http://schemas.microsoft.com/office/powerpoint/2010/main" val="138640562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805A9B-6D96-4A69-93F3-353980524D0F}"/>
              </a:ext>
            </a:extLst>
          </p:cNvPr>
          <p:cNvSpPr>
            <a:spLocks noGrp="1"/>
          </p:cNvSpPr>
          <p:nvPr>
            <p:ph idx="1"/>
          </p:nvPr>
        </p:nvSpPr>
        <p:spPr>
          <a:xfrm>
            <a:off x="838200" y="711200"/>
            <a:ext cx="10515600" cy="5465763"/>
          </a:xfrm>
        </p:spPr>
        <p:txBody>
          <a:bodyPr/>
          <a:lstStyle/>
          <a:p>
            <a:pPr marL="0" indent="0">
              <a:buNone/>
            </a:pPr>
            <a:r>
              <a:rPr lang="en-US" b="1" i="1" dirty="0"/>
              <a:t>Purpose and goals of counseling </a:t>
            </a:r>
            <a:r>
              <a:rPr lang="en-US" b="1" dirty="0"/>
              <a:t>[1]</a:t>
            </a:r>
          </a:p>
          <a:p>
            <a:pPr marL="0" indent="0">
              <a:buNone/>
            </a:pPr>
            <a:endParaRPr lang="en-US" b="1" i="1" dirty="0"/>
          </a:p>
          <a:p>
            <a:pPr>
              <a:buFont typeface="Wingdings" panose="05000000000000000000" pitchFamily="2" charset="2"/>
              <a:buChar char="ü"/>
            </a:pPr>
            <a:r>
              <a:rPr lang="en-US" dirty="0"/>
              <a:t>The main objective of counseling is to bring about a voluntary change in the client.</a:t>
            </a:r>
          </a:p>
          <a:p>
            <a:pPr>
              <a:buFont typeface="Wingdings" panose="05000000000000000000" pitchFamily="2" charset="2"/>
              <a:buChar char="ü"/>
            </a:pPr>
            <a:r>
              <a:rPr lang="en-US" dirty="0"/>
              <a:t>The goal of counseling is to help individuals overcome their immediate problems and also to equip them to meet future problems.</a:t>
            </a:r>
          </a:p>
          <a:p>
            <a:pPr>
              <a:buFont typeface="Wingdings" panose="05000000000000000000" pitchFamily="2" charset="2"/>
              <a:buChar char="ü"/>
            </a:pPr>
            <a:r>
              <a:rPr lang="en-US" dirty="0"/>
              <a:t>The counselor has the goal of understanding the behavior, motivations, and feelings of the counselee.</a:t>
            </a:r>
          </a:p>
          <a:p>
            <a:pPr>
              <a:buFont typeface="Wingdings" panose="05000000000000000000" pitchFamily="2" charset="2"/>
              <a:buChar char="ü"/>
            </a:pPr>
            <a:r>
              <a:rPr lang="en-US" dirty="0"/>
              <a:t>The goals of counseling are concerned with such fundamental and basic aspects such as self-understanding and self-actualization.</a:t>
            </a:r>
          </a:p>
        </p:txBody>
      </p:sp>
    </p:spTree>
    <p:extLst>
      <p:ext uri="{BB962C8B-B14F-4D97-AF65-F5344CB8AC3E}">
        <p14:creationId xmlns:p14="http://schemas.microsoft.com/office/powerpoint/2010/main" val="167153584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85AE12-DB5D-4C0E-9243-D11F34A42129}"/>
              </a:ext>
            </a:extLst>
          </p:cNvPr>
          <p:cNvSpPr>
            <a:spLocks noGrp="1"/>
          </p:cNvSpPr>
          <p:nvPr>
            <p:ph idx="1"/>
          </p:nvPr>
        </p:nvSpPr>
        <p:spPr>
          <a:xfrm>
            <a:off x="838200" y="637309"/>
            <a:ext cx="10515600" cy="5539654"/>
          </a:xfrm>
        </p:spPr>
        <p:txBody>
          <a:bodyPr>
            <a:normAutofit lnSpcReduction="10000"/>
          </a:bodyPr>
          <a:lstStyle/>
          <a:p>
            <a:pPr marL="0" indent="0">
              <a:buNone/>
            </a:pPr>
            <a:r>
              <a:rPr lang="en-US" b="1" i="1" dirty="0"/>
              <a:t>Ethical and professional issues of counseling</a:t>
            </a:r>
          </a:p>
          <a:p>
            <a:pPr marL="0" indent="0">
              <a:buNone/>
            </a:pPr>
            <a:r>
              <a:rPr lang="en-US" dirty="0"/>
              <a:t>1. Fidelity: honoring the trust placed in the practitioner.</a:t>
            </a:r>
          </a:p>
          <a:p>
            <a:pPr marL="0" indent="0">
              <a:buNone/>
            </a:pPr>
            <a:r>
              <a:rPr lang="en-US" dirty="0"/>
              <a:t>2. Autonomy: respect for the client’s right to be self-governing.</a:t>
            </a:r>
          </a:p>
          <a:p>
            <a:pPr marL="0" indent="0">
              <a:buNone/>
            </a:pPr>
            <a:r>
              <a:rPr lang="en-US" dirty="0"/>
              <a:t>3. Beneficence: a commitment to promoting the client’s well-being.</a:t>
            </a:r>
          </a:p>
          <a:p>
            <a:pPr marL="0" indent="0">
              <a:buNone/>
            </a:pPr>
            <a:r>
              <a:rPr lang="en-US" dirty="0"/>
              <a:t>4. Non-maleficence: a commitment to avoiding harm to the client.</a:t>
            </a:r>
          </a:p>
          <a:p>
            <a:pPr marL="0" indent="0">
              <a:buNone/>
            </a:pPr>
            <a:r>
              <a:rPr lang="en-US" dirty="0"/>
              <a:t>5. Justice: the fair and impartial treatment of all clients and the provision of adequate services.</a:t>
            </a:r>
          </a:p>
          <a:p>
            <a:pPr marL="0" indent="0">
              <a:buNone/>
            </a:pPr>
            <a:r>
              <a:rPr lang="en-US" dirty="0"/>
              <a:t>6. Self-respect: fostering the practitioner’s self-</a:t>
            </a:r>
            <a:r>
              <a:rPr lang="en-US" dirty="0" err="1"/>
              <a:t>knowsledge</a:t>
            </a:r>
            <a:r>
              <a:rPr lang="en-US" dirty="0"/>
              <a:t> and care for self.</a:t>
            </a:r>
          </a:p>
          <a:p>
            <a:pPr marL="0" indent="0">
              <a:buNone/>
            </a:pPr>
            <a:r>
              <a:rPr lang="en-US" dirty="0"/>
              <a:t>7. Transference.</a:t>
            </a:r>
          </a:p>
          <a:p>
            <a:pPr marL="0" indent="0">
              <a:buNone/>
            </a:pPr>
            <a:r>
              <a:rPr lang="en-US" dirty="0"/>
              <a:t>8. Counter-transference.</a:t>
            </a:r>
          </a:p>
          <a:p>
            <a:pPr marL="0" indent="0">
              <a:buNone/>
            </a:pPr>
            <a:r>
              <a:rPr lang="en-US" dirty="0"/>
              <a:t>9. Failure to obtain informed consent [1, 2].</a:t>
            </a:r>
          </a:p>
        </p:txBody>
      </p:sp>
    </p:spTree>
    <p:extLst>
      <p:ext uri="{BB962C8B-B14F-4D97-AF65-F5344CB8AC3E}">
        <p14:creationId xmlns:p14="http://schemas.microsoft.com/office/powerpoint/2010/main" val="195190991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B2A3B0-E67D-4171-BF35-9F76B4A7769B}"/>
              </a:ext>
            </a:extLst>
          </p:cNvPr>
          <p:cNvSpPr>
            <a:spLocks noGrp="1"/>
          </p:cNvSpPr>
          <p:nvPr>
            <p:ph idx="1"/>
          </p:nvPr>
        </p:nvSpPr>
        <p:spPr>
          <a:xfrm>
            <a:off x="838200" y="812800"/>
            <a:ext cx="10515600" cy="5364163"/>
          </a:xfrm>
        </p:spPr>
        <p:txBody>
          <a:bodyPr>
            <a:normAutofit lnSpcReduction="10000"/>
          </a:bodyPr>
          <a:lstStyle/>
          <a:p>
            <a:pPr marL="0" indent="0">
              <a:buNone/>
            </a:pPr>
            <a:r>
              <a:rPr lang="en-US" b="1" i="1" dirty="0"/>
              <a:t>Practical skills of a counselor</a:t>
            </a:r>
          </a:p>
          <a:p>
            <a:pPr marL="0" indent="0">
              <a:buNone/>
            </a:pPr>
            <a:endParaRPr lang="en-US" sz="1600" b="1" i="1" dirty="0"/>
          </a:p>
          <a:p>
            <a:r>
              <a:rPr lang="en-US" dirty="0"/>
              <a:t>The pattern of sessions has a predictable rhythm with an introduction, information gathering, discussion and a conclusion [3].</a:t>
            </a:r>
          </a:p>
          <a:p>
            <a:pPr>
              <a:buFont typeface="Wingdings" panose="05000000000000000000" pitchFamily="2" charset="2"/>
              <a:buChar char="Ø"/>
            </a:pPr>
            <a:r>
              <a:rPr lang="en-US" i="1" dirty="0"/>
              <a:t>Active listening </a:t>
            </a:r>
            <a:r>
              <a:rPr lang="en-US" dirty="0"/>
              <a:t>happens when you "listen for meaning".</a:t>
            </a:r>
          </a:p>
          <a:p>
            <a:pPr>
              <a:buFont typeface="Wingdings" panose="05000000000000000000" pitchFamily="2" charset="2"/>
              <a:buChar char="Ø"/>
            </a:pPr>
            <a:r>
              <a:rPr lang="en-US" i="1" dirty="0"/>
              <a:t>Body language </a:t>
            </a:r>
            <a:r>
              <a:rPr lang="en-US" dirty="0"/>
              <a:t>takes into account our facial expressions, angle of our body, proximity of ourself to another, placement of arms and legs, and so much more.</a:t>
            </a:r>
          </a:p>
          <a:p>
            <a:pPr>
              <a:buFont typeface="Wingdings" panose="05000000000000000000" pitchFamily="2" charset="2"/>
              <a:buChar char="Ø"/>
            </a:pPr>
            <a:r>
              <a:rPr lang="en-US" dirty="0"/>
              <a:t>Monitor the </a:t>
            </a:r>
            <a:r>
              <a:rPr lang="en-US" i="1" dirty="0"/>
              <a:t>tone of voice</a:t>
            </a:r>
            <a:r>
              <a:rPr lang="en-US" dirty="0"/>
              <a:t>.</a:t>
            </a:r>
          </a:p>
          <a:p>
            <a:pPr>
              <a:buFont typeface="Wingdings" panose="05000000000000000000" pitchFamily="2" charset="2"/>
              <a:buChar char="Ø"/>
            </a:pPr>
            <a:r>
              <a:rPr lang="en-US" dirty="0"/>
              <a:t>An </a:t>
            </a:r>
            <a:r>
              <a:rPr lang="en-US" i="1" dirty="0"/>
              <a:t>open question </a:t>
            </a:r>
            <a:r>
              <a:rPr lang="en-US" dirty="0"/>
              <a:t>is one that is used in order to gathering lots of information.</a:t>
            </a:r>
          </a:p>
          <a:p>
            <a:pPr>
              <a:buFont typeface="Wingdings" panose="05000000000000000000" pitchFamily="2" charset="2"/>
              <a:buChar char="Ø"/>
            </a:pPr>
            <a:r>
              <a:rPr lang="en-US" i="1" dirty="0"/>
              <a:t>Closed question </a:t>
            </a:r>
            <a:r>
              <a:rPr lang="en-US" dirty="0"/>
              <a:t>is one used to gather specific information </a:t>
            </a:r>
          </a:p>
        </p:txBody>
      </p:sp>
    </p:spTree>
    <p:extLst>
      <p:ext uri="{BB962C8B-B14F-4D97-AF65-F5344CB8AC3E}">
        <p14:creationId xmlns:p14="http://schemas.microsoft.com/office/powerpoint/2010/main" val="38648006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27C68B-643A-42A7-8A91-67A86BAEA6FB}"/>
              </a:ext>
            </a:extLst>
          </p:cNvPr>
          <p:cNvSpPr>
            <a:spLocks noGrp="1"/>
          </p:cNvSpPr>
          <p:nvPr>
            <p:ph idx="1"/>
          </p:nvPr>
        </p:nvSpPr>
        <p:spPr>
          <a:xfrm>
            <a:off x="838200" y="849745"/>
            <a:ext cx="10515600" cy="5327218"/>
          </a:xfrm>
        </p:spPr>
        <p:txBody>
          <a:bodyPr/>
          <a:lstStyle/>
          <a:p>
            <a:pPr>
              <a:buFont typeface="Wingdings" panose="05000000000000000000" pitchFamily="2" charset="2"/>
              <a:buChar char="Ø"/>
            </a:pPr>
            <a:r>
              <a:rPr lang="en-US" i="1" dirty="0"/>
              <a:t>Paraphrasing </a:t>
            </a:r>
            <a:r>
              <a:rPr lang="en-US" dirty="0"/>
              <a:t>is when you restate what the speaker said.</a:t>
            </a:r>
          </a:p>
          <a:p>
            <a:pPr>
              <a:buFont typeface="Wingdings" panose="05000000000000000000" pitchFamily="2" charset="2"/>
              <a:buChar char="Ø"/>
            </a:pPr>
            <a:r>
              <a:rPr lang="en-US" i="1" dirty="0"/>
              <a:t>Summarizing</a:t>
            </a:r>
            <a:r>
              <a:rPr lang="en-US" dirty="0"/>
              <a:t> is focusing on the main points of a presentation or conversation in order to highlight them.</a:t>
            </a:r>
          </a:p>
          <a:p>
            <a:pPr>
              <a:buFont typeface="Wingdings" panose="05000000000000000000" pitchFamily="2" charset="2"/>
              <a:buChar char="Ø"/>
            </a:pPr>
            <a:r>
              <a:rPr lang="en-US" i="1" dirty="0"/>
              <a:t>Notetaking</a:t>
            </a:r>
            <a:r>
              <a:rPr lang="en-US" dirty="0"/>
              <a:t> is the practice of writing down pieces of information, often in an shorthand and messy manner.</a:t>
            </a:r>
          </a:p>
          <a:p>
            <a:pPr>
              <a:buFont typeface="Wingdings" panose="05000000000000000000" pitchFamily="2" charset="2"/>
              <a:buChar char="Ø"/>
            </a:pPr>
            <a:r>
              <a:rPr lang="en-US" i="1" dirty="0"/>
              <a:t>Homework</a:t>
            </a:r>
            <a:r>
              <a:rPr lang="en-US" dirty="0"/>
              <a:t>: When the person identifies a need or concern, she or he must be willing to work hard at addressing it.</a:t>
            </a:r>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379938521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5861DB-5A6E-4CDF-9590-71779C6122D3}"/>
              </a:ext>
            </a:extLst>
          </p:cNvPr>
          <p:cNvSpPr>
            <a:spLocks noGrp="1"/>
          </p:cNvSpPr>
          <p:nvPr>
            <p:ph idx="1"/>
          </p:nvPr>
        </p:nvSpPr>
        <p:spPr>
          <a:xfrm>
            <a:off x="838200" y="766618"/>
            <a:ext cx="10515600" cy="5410345"/>
          </a:xfrm>
        </p:spPr>
        <p:txBody>
          <a:bodyPr>
            <a:normAutofit lnSpcReduction="10000"/>
          </a:bodyPr>
          <a:lstStyle/>
          <a:p>
            <a:pPr marL="0" indent="0">
              <a:buNone/>
            </a:pPr>
            <a:r>
              <a:rPr lang="en-US" b="1" i="1" dirty="0"/>
              <a:t>Standards of counselors</a:t>
            </a:r>
          </a:p>
          <a:p>
            <a:pPr marL="0" indent="0">
              <a:buNone/>
            </a:pPr>
            <a:endParaRPr lang="en-US" sz="1600" dirty="0"/>
          </a:p>
          <a:p>
            <a:pPr marL="0" indent="0">
              <a:buNone/>
            </a:pPr>
            <a:r>
              <a:rPr lang="en-US" dirty="0"/>
              <a:t>Personal qualities to which counselors and psychotherapists are strongly encouraged to aspire include [4]:</a:t>
            </a:r>
          </a:p>
          <a:p>
            <a:endParaRPr lang="en-US" sz="1600" dirty="0"/>
          </a:p>
          <a:p>
            <a:r>
              <a:rPr lang="en-US" i="1" dirty="0"/>
              <a:t>Empathy</a:t>
            </a:r>
            <a:r>
              <a:rPr lang="en-US" dirty="0"/>
              <a:t>: The ability to communicate understanding of another person’s experience from that person’s perspective. </a:t>
            </a:r>
          </a:p>
          <a:p>
            <a:r>
              <a:rPr lang="en-US" i="1" dirty="0"/>
              <a:t>Sincerity</a:t>
            </a:r>
            <a:r>
              <a:rPr lang="en-US" dirty="0"/>
              <a:t>: A personal commitment to consistency between what is professed and what is done. </a:t>
            </a:r>
          </a:p>
          <a:p>
            <a:r>
              <a:rPr lang="en-US" i="1" dirty="0"/>
              <a:t>Integrity</a:t>
            </a:r>
            <a:r>
              <a:rPr lang="en-US" dirty="0"/>
              <a:t>: Commitment to being moral in dealings with others, personal straight forwardness, honesty and coherence. </a:t>
            </a:r>
          </a:p>
          <a:p>
            <a:r>
              <a:rPr lang="en-US" i="1" dirty="0"/>
              <a:t>Resilience</a:t>
            </a:r>
            <a:r>
              <a:rPr lang="en-US" dirty="0"/>
              <a:t>: The capacity to work with the client’s concerns without being personally diminished</a:t>
            </a:r>
          </a:p>
        </p:txBody>
      </p:sp>
    </p:spTree>
    <p:extLst>
      <p:ext uri="{BB962C8B-B14F-4D97-AF65-F5344CB8AC3E}">
        <p14:creationId xmlns:p14="http://schemas.microsoft.com/office/powerpoint/2010/main" val="212403593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3DD2BC-0300-4D56-8EBA-F265D13F7D8A}"/>
              </a:ext>
            </a:extLst>
          </p:cNvPr>
          <p:cNvSpPr>
            <a:spLocks noGrp="1"/>
          </p:cNvSpPr>
          <p:nvPr>
            <p:ph idx="1"/>
          </p:nvPr>
        </p:nvSpPr>
        <p:spPr>
          <a:xfrm>
            <a:off x="838200" y="683491"/>
            <a:ext cx="10515600" cy="5493472"/>
          </a:xfrm>
        </p:spPr>
        <p:txBody>
          <a:bodyPr/>
          <a:lstStyle/>
          <a:p>
            <a:r>
              <a:rPr lang="en-US" i="1" dirty="0"/>
              <a:t>Respect</a:t>
            </a:r>
            <a:r>
              <a:rPr lang="en-US" dirty="0"/>
              <a:t>: Showing appropriate esteem to others and their understanding of themselves. </a:t>
            </a:r>
          </a:p>
          <a:p>
            <a:r>
              <a:rPr lang="en-US" i="1" dirty="0"/>
              <a:t>Humility</a:t>
            </a:r>
            <a:r>
              <a:rPr lang="en-US" dirty="0"/>
              <a:t>: The ability to asses accurately and acknowledge one’s own strengths and weakness. </a:t>
            </a:r>
          </a:p>
          <a:p>
            <a:r>
              <a:rPr lang="en-US" i="1" dirty="0"/>
              <a:t>Competence</a:t>
            </a:r>
            <a:r>
              <a:rPr lang="en-US" dirty="0"/>
              <a:t>: The effective deployment of the skills and knowledge needed to do what is required. </a:t>
            </a:r>
          </a:p>
          <a:p>
            <a:r>
              <a:rPr lang="en-US" i="1" dirty="0"/>
              <a:t>Fairness</a:t>
            </a:r>
            <a:r>
              <a:rPr lang="en-US" dirty="0"/>
              <a:t>: The consistent application of appropriate criteria to inform decisions and actions. </a:t>
            </a:r>
          </a:p>
          <a:p>
            <a:r>
              <a:rPr lang="en-US" i="1" dirty="0"/>
              <a:t>Wisdom</a:t>
            </a:r>
            <a:r>
              <a:rPr lang="en-US" dirty="0"/>
              <a:t>: Possession of sound judgment that inform practice.</a:t>
            </a:r>
          </a:p>
          <a:p>
            <a:r>
              <a:rPr lang="en-US" dirty="0"/>
              <a:t> </a:t>
            </a:r>
            <a:r>
              <a:rPr lang="en-US" i="1" dirty="0"/>
              <a:t>Courage</a:t>
            </a:r>
            <a:r>
              <a:rPr lang="en-US" dirty="0"/>
              <a:t>: The capacity to act in spite of known fears, risks and uncertainty.</a:t>
            </a:r>
          </a:p>
        </p:txBody>
      </p:sp>
    </p:spTree>
    <p:extLst>
      <p:ext uri="{BB962C8B-B14F-4D97-AF65-F5344CB8AC3E}">
        <p14:creationId xmlns:p14="http://schemas.microsoft.com/office/powerpoint/2010/main" val="276085266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243178-530C-4560-9BC8-9C47038DEED0}"/>
              </a:ext>
            </a:extLst>
          </p:cNvPr>
          <p:cNvSpPr>
            <a:spLocks noGrp="1"/>
          </p:cNvSpPr>
          <p:nvPr>
            <p:ph idx="1"/>
          </p:nvPr>
        </p:nvSpPr>
        <p:spPr>
          <a:xfrm>
            <a:off x="838200" y="775855"/>
            <a:ext cx="10515600" cy="5401108"/>
          </a:xfrm>
        </p:spPr>
        <p:txBody>
          <a:bodyPr/>
          <a:lstStyle/>
          <a:p>
            <a:pPr marL="0" indent="0">
              <a:buNone/>
            </a:pPr>
            <a:r>
              <a:rPr lang="en-US" b="1" i="1" dirty="0"/>
              <a:t>Importance of therapeutic relationship</a:t>
            </a:r>
          </a:p>
          <a:p>
            <a:pPr marL="0" indent="0">
              <a:buNone/>
            </a:pPr>
            <a:endParaRPr lang="en-US" sz="1600" dirty="0"/>
          </a:p>
          <a:p>
            <a:pPr marL="0" indent="0">
              <a:buNone/>
            </a:pPr>
            <a:r>
              <a:rPr lang="en-US" dirty="0"/>
              <a:t>Rogers defines a helping relationship as, “ </a:t>
            </a:r>
            <a:r>
              <a:rPr lang="en-US" i="1" dirty="0"/>
              <a:t>a relationship in which one of the participants intends that there should come about , in one or both parties, more appreciation of, more expression of, more functional use of the latent inner resources of the individual </a:t>
            </a:r>
            <a:r>
              <a:rPr lang="en-US" dirty="0"/>
              <a:t>” [5].</a:t>
            </a:r>
          </a:p>
          <a:p>
            <a:pPr marL="0" indent="0">
              <a:buNone/>
            </a:pPr>
            <a:endParaRPr lang="en-US" dirty="0"/>
          </a:p>
          <a:p>
            <a:pPr>
              <a:buFont typeface="Wingdings" panose="05000000000000000000" pitchFamily="2" charset="2"/>
              <a:buChar char="ü"/>
            </a:pPr>
            <a:r>
              <a:rPr lang="en-US" dirty="0"/>
              <a:t>Trust</a:t>
            </a:r>
          </a:p>
          <a:p>
            <a:pPr>
              <a:buFont typeface="Wingdings" panose="05000000000000000000" pitchFamily="2" charset="2"/>
              <a:buChar char="ü"/>
            </a:pPr>
            <a:r>
              <a:rPr lang="en-US" dirty="0"/>
              <a:t>Rapport</a:t>
            </a:r>
          </a:p>
          <a:p>
            <a:pPr>
              <a:buFont typeface="Wingdings" panose="05000000000000000000" pitchFamily="2" charset="2"/>
              <a:buChar char="ü"/>
            </a:pPr>
            <a:r>
              <a:rPr lang="en-US" dirty="0"/>
              <a:t>Collaboration</a:t>
            </a:r>
          </a:p>
        </p:txBody>
      </p:sp>
    </p:spTree>
    <p:extLst>
      <p:ext uri="{BB962C8B-B14F-4D97-AF65-F5344CB8AC3E}">
        <p14:creationId xmlns:p14="http://schemas.microsoft.com/office/powerpoint/2010/main" val="252260904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22B7F1-C782-4EA2-8CCD-4DDA4FA520A8}"/>
              </a:ext>
            </a:extLst>
          </p:cNvPr>
          <p:cNvSpPr>
            <a:spLocks noGrp="1"/>
          </p:cNvSpPr>
          <p:nvPr>
            <p:ph idx="1"/>
          </p:nvPr>
        </p:nvSpPr>
        <p:spPr>
          <a:xfrm>
            <a:off x="838200" y="424873"/>
            <a:ext cx="10515600" cy="6049817"/>
          </a:xfrm>
        </p:spPr>
        <p:txBody>
          <a:bodyPr>
            <a:normAutofit lnSpcReduction="10000"/>
          </a:bodyPr>
          <a:lstStyle/>
          <a:p>
            <a:r>
              <a:rPr lang="en-US" dirty="0"/>
              <a:t>The </a:t>
            </a:r>
            <a:r>
              <a:rPr lang="en-US" i="1" dirty="0"/>
              <a:t>working alliance </a:t>
            </a:r>
            <a:r>
              <a:rPr lang="en-US" dirty="0"/>
              <a:t>may be defined as the joining of a client's reasonable side with a therapist's working or analyzing side [1, 3]. </a:t>
            </a:r>
          </a:p>
          <a:p>
            <a:r>
              <a:rPr lang="en-US" dirty="0" err="1"/>
              <a:t>Bordin</a:t>
            </a:r>
            <a:r>
              <a:rPr lang="en-US" dirty="0"/>
              <a:t> conceptualized the working alliance as consisting of three parts: tasks, goals, and bond [6]. </a:t>
            </a:r>
          </a:p>
          <a:p>
            <a:r>
              <a:rPr lang="en-US" dirty="0"/>
              <a:t>The </a:t>
            </a:r>
            <a:r>
              <a:rPr lang="en-US" i="1" dirty="0"/>
              <a:t>real relationship</a:t>
            </a:r>
            <a:r>
              <a:rPr lang="en-US" dirty="0"/>
              <a:t>.</a:t>
            </a:r>
          </a:p>
          <a:p>
            <a:r>
              <a:rPr lang="en-US" dirty="0"/>
              <a:t>The </a:t>
            </a:r>
            <a:r>
              <a:rPr lang="en-US" i="1" dirty="0"/>
              <a:t>transference</a:t>
            </a:r>
            <a:r>
              <a:rPr lang="en-US" dirty="0"/>
              <a:t> configuration.</a:t>
            </a:r>
          </a:p>
          <a:p>
            <a:r>
              <a:rPr lang="en-US" i="1" dirty="0"/>
              <a:t>Empathetic </a:t>
            </a:r>
            <a:r>
              <a:rPr lang="en-US" dirty="0"/>
              <a:t>understanding.</a:t>
            </a:r>
          </a:p>
          <a:p>
            <a:r>
              <a:rPr lang="en-US" i="1" dirty="0"/>
              <a:t>Unconditional positive regard.</a:t>
            </a:r>
          </a:p>
          <a:p>
            <a:r>
              <a:rPr lang="en-US" i="1" dirty="0"/>
              <a:t>Congruence</a:t>
            </a:r>
            <a:r>
              <a:rPr lang="en-US" dirty="0"/>
              <a:t>.</a:t>
            </a:r>
          </a:p>
          <a:p>
            <a:r>
              <a:rPr lang="en-US" i="1" dirty="0"/>
              <a:t>Non verbal behavior / Verbal behavior</a:t>
            </a:r>
            <a:r>
              <a:rPr lang="en-US" dirty="0"/>
              <a:t>.</a:t>
            </a:r>
          </a:p>
          <a:p>
            <a:r>
              <a:rPr lang="en-US" i="1" dirty="0"/>
              <a:t>Interpersonal manner</a:t>
            </a:r>
            <a:r>
              <a:rPr lang="en-US" dirty="0"/>
              <a:t>.</a:t>
            </a:r>
          </a:p>
          <a:p>
            <a:r>
              <a:rPr lang="en-US" i="1" dirty="0"/>
              <a:t>Covert behavior </a:t>
            </a:r>
            <a:r>
              <a:rPr lang="en-US" dirty="0"/>
              <a:t>- is any mental, social, or physical action or practice that is not immediately observable.</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91377591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819CFA-FF1D-4530-A482-229D832E4D65}"/>
              </a:ext>
            </a:extLst>
          </p:cNvPr>
          <p:cNvSpPr>
            <a:spLocks noGrp="1"/>
          </p:cNvSpPr>
          <p:nvPr>
            <p:ph idx="1"/>
          </p:nvPr>
        </p:nvSpPr>
        <p:spPr>
          <a:xfrm>
            <a:off x="838200" y="701964"/>
            <a:ext cx="10515600" cy="5474999"/>
          </a:xfrm>
        </p:spPr>
        <p:txBody>
          <a:bodyPr/>
          <a:lstStyle/>
          <a:p>
            <a:pPr marL="0" indent="0">
              <a:buNone/>
            </a:pPr>
            <a:r>
              <a:rPr lang="en-US" b="1" i="1" dirty="0"/>
              <a:t>Counseling relationship</a:t>
            </a:r>
          </a:p>
          <a:p>
            <a:pPr marL="0" indent="0">
              <a:buNone/>
            </a:pPr>
            <a:endParaRPr lang="en-US" b="1" i="1" dirty="0"/>
          </a:p>
          <a:p>
            <a:pPr marL="0" indent="0">
              <a:buNone/>
            </a:pPr>
            <a:r>
              <a:rPr lang="en-US" dirty="0"/>
              <a:t>Counseling content and process counseling process requires you to take five steps [1, 3, 6]: </a:t>
            </a:r>
          </a:p>
          <a:p>
            <a:pPr marL="514350" indent="-514350">
              <a:buAutoNum type="arabicPeriod"/>
            </a:pPr>
            <a:r>
              <a:rPr lang="en-US" dirty="0"/>
              <a:t>Start the session. </a:t>
            </a:r>
          </a:p>
          <a:p>
            <a:pPr marL="0" indent="0">
              <a:buNone/>
            </a:pPr>
            <a:r>
              <a:rPr lang="en-US" dirty="0"/>
              <a:t>2. Create suitable conditions for the session. </a:t>
            </a:r>
          </a:p>
          <a:p>
            <a:pPr marL="0" indent="0">
              <a:buNone/>
            </a:pPr>
            <a:r>
              <a:rPr lang="en-US" dirty="0"/>
              <a:t>3. Explore and understand the real (how the situation is now). </a:t>
            </a:r>
          </a:p>
          <a:p>
            <a:pPr marL="0" indent="0">
              <a:buNone/>
            </a:pPr>
            <a:r>
              <a:rPr lang="en-US" dirty="0"/>
              <a:t>4. Move toward the ideal (where the counselee would like to be). </a:t>
            </a:r>
          </a:p>
          <a:p>
            <a:pPr marL="0" indent="0">
              <a:buNone/>
            </a:pPr>
            <a:r>
              <a:rPr lang="en-US" dirty="0"/>
              <a:t>5. Monitor and follow up.</a:t>
            </a:r>
            <a:endParaRPr lang="en-US" b="1" i="1" dirty="0"/>
          </a:p>
        </p:txBody>
      </p:sp>
    </p:spTree>
    <p:extLst>
      <p:ext uri="{BB962C8B-B14F-4D97-AF65-F5344CB8AC3E}">
        <p14:creationId xmlns:p14="http://schemas.microsoft.com/office/powerpoint/2010/main" val="275425498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3E3723-8E6C-47BD-9B3C-6B0DD534AF14}"/>
              </a:ext>
            </a:extLst>
          </p:cNvPr>
          <p:cNvSpPr>
            <a:spLocks noGrp="1"/>
          </p:cNvSpPr>
          <p:nvPr>
            <p:ph idx="1"/>
          </p:nvPr>
        </p:nvSpPr>
        <p:spPr>
          <a:xfrm>
            <a:off x="838200" y="775855"/>
            <a:ext cx="10515600" cy="5401108"/>
          </a:xfrm>
        </p:spPr>
        <p:txBody>
          <a:bodyPr/>
          <a:lstStyle/>
          <a:p>
            <a:pPr marL="0" indent="0">
              <a:buNone/>
            </a:pPr>
            <a:r>
              <a:rPr lang="en-US" b="1" i="1" dirty="0"/>
              <a:t>The variables affecting counselling process</a:t>
            </a:r>
          </a:p>
          <a:p>
            <a:pPr marL="0" indent="0">
              <a:buNone/>
            </a:pPr>
            <a:endParaRPr lang="en-US" sz="1600" dirty="0"/>
          </a:p>
          <a:p>
            <a:pPr marL="0" indent="0">
              <a:buNone/>
            </a:pPr>
            <a:r>
              <a:rPr lang="en-US" dirty="0"/>
              <a:t>Counseling can be a difficult process and there many factors that can contribute towards the success of the engagement or otherwise lead to zero or negative gains [1, 6, 7].</a:t>
            </a:r>
          </a:p>
          <a:p>
            <a:pPr>
              <a:buFont typeface="Wingdings" panose="05000000000000000000" pitchFamily="2" charset="2"/>
              <a:buChar char="ü"/>
            </a:pPr>
            <a:r>
              <a:rPr lang="en-US" dirty="0"/>
              <a:t>Client factors.</a:t>
            </a:r>
          </a:p>
          <a:p>
            <a:pPr>
              <a:buFont typeface="Wingdings" panose="05000000000000000000" pitchFamily="2" charset="2"/>
              <a:buChar char="ü"/>
            </a:pPr>
            <a:r>
              <a:rPr lang="en-US" dirty="0"/>
              <a:t>Counselor factors.</a:t>
            </a:r>
          </a:p>
          <a:p>
            <a:pPr>
              <a:buFont typeface="Wingdings" panose="05000000000000000000" pitchFamily="2" charset="2"/>
              <a:buChar char="ü"/>
            </a:pPr>
            <a:r>
              <a:rPr lang="en-US" dirty="0"/>
              <a:t>Contextual factors.</a:t>
            </a:r>
          </a:p>
          <a:p>
            <a:pPr>
              <a:buFont typeface="Wingdings" panose="05000000000000000000" pitchFamily="2" charset="2"/>
              <a:buChar char="ü"/>
            </a:pPr>
            <a:r>
              <a:rPr lang="en-US" dirty="0"/>
              <a:t>Counselor’s skills.</a:t>
            </a:r>
          </a:p>
          <a:p>
            <a:pPr>
              <a:buFont typeface="Wingdings" panose="05000000000000000000" pitchFamily="2" charset="2"/>
              <a:buChar char="ü"/>
            </a:pPr>
            <a:r>
              <a:rPr lang="en-US" dirty="0"/>
              <a:t>Listening skills in counseling.</a:t>
            </a:r>
          </a:p>
          <a:p>
            <a:pPr marL="0" indent="0">
              <a:buNone/>
            </a:pPr>
            <a:endParaRPr lang="en-US" dirty="0"/>
          </a:p>
        </p:txBody>
      </p:sp>
    </p:spTree>
    <p:extLst>
      <p:ext uri="{BB962C8B-B14F-4D97-AF65-F5344CB8AC3E}">
        <p14:creationId xmlns:p14="http://schemas.microsoft.com/office/powerpoint/2010/main" val="319430533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1F4AE5-6D8D-481C-9838-B2D71B507F12}"/>
              </a:ext>
            </a:extLst>
          </p:cNvPr>
          <p:cNvSpPr>
            <a:spLocks noGrp="1"/>
          </p:cNvSpPr>
          <p:nvPr>
            <p:ph idx="1"/>
          </p:nvPr>
        </p:nvSpPr>
        <p:spPr>
          <a:xfrm>
            <a:off x="838200" y="572656"/>
            <a:ext cx="10515600" cy="5938980"/>
          </a:xfrm>
        </p:spPr>
        <p:txBody>
          <a:bodyPr>
            <a:normAutofit fontScale="85000" lnSpcReduction="20000"/>
          </a:bodyPr>
          <a:lstStyle/>
          <a:p>
            <a:pPr marL="0" indent="0">
              <a:buNone/>
            </a:pPr>
            <a:r>
              <a:rPr lang="en-US" b="1" i="1" dirty="0"/>
              <a:t>Process factors</a:t>
            </a:r>
          </a:p>
          <a:p>
            <a:pPr marL="0" indent="0">
              <a:buNone/>
            </a:pPr>
            <a:r>
              <a:rPr lang="en-US" dirty="0"/>
              <a:t>There are many factors within the counseling process that may contribute towards success including [8]: </a:t>
            </a:r>
          </a:p>
          <a:p>
            <a:pPr>
              <a:buFont typeface="Wingdings" panose="05000000000000000000" pitchFamily="2" charset="2"/>
              <a:buChar char="Ø"/>
            </a:pPr>
            <a:r>
              <a:rPr lang="en-US" dirty="0"/>
              <a:t>Understanding of client and counselor roles </a:t>
            </a:r>
          </a:p>
          <a:p>
            <a:pPr>
              <a:buFont typeface="Wingdings" panose="05000000000000000000" pitchFamily="2" charset="2"/>
              <a:buChar char="Ø"/>
            </a:pPr>
            <a:r>
              <a:rPr lang="en-US" dirty="0"/>
              <a:t>Bonding between client and counselor </a:t>
            </a:r>
          </a:p>
          <a:p>
            <a:pPr>
              <a:buFont typeface="Wingdings" panose="05000000000000000000" pitchFamily="2" charset="2"/>
              <a:buChar char="Ø"/>
            </a:pPr>
            <a:r>
              <a:rPr lang="en-US" dirty="0"/>
              <a:t>Open listening </a:t>
            </a:r>
          </a:p>
          <a:p>
            <a:pPr>
              <a:buFont typeface="Wingdings" panose="05000000000000000000" pitchFamily="2" charset="2"/>
              <a:buChar char="Ø"/>
            </a:pPr>
            <a:r>
              <a:rPr lang="en-US" dirty="0"/>
              <a:t>Unconditional acceptance </a:t>
            </a:r>
          </a:p>
          <a:p>
            <a:pPr>
              <a:buFont typeface="Wingdings" panose="05000000000000000000" pitchFamily="2" charset="2"/>
              <a:buChar char="Ø"/>
            </a:pPr>
            <a:r>
              <a:rPr lang="en-US" dirty="0"/>
              <a:t>Exploration of problems Insights and awareness of issues </a:t>
            </a:r>
          </a:p>
          <a:p>
            <a:pPr>
              <a:buFont typeface="Wingdings" panose="05000000000000000000" pitchFamily="2" charset="2"/>
              <a:buChar char="Ø"/>
            </a:pPr>
            <a:r>
              <a:rPr lang="en-US" dirty="0"/>
              <a:t>Periods of reflection and inner thought </a:t>
            </a:r>
          </a:p>
          <a:p>
            <a:pPr>
              <a:buFont typeface="Wingdings" panose="05000000000000000000" pitchFamily="2" charset="2"/>
              <a:buChar char="Ø"/>
            </a:pPr>
            <a:r>
              <a:rPr lang="en-US" dirty="0"/>
              <a:t>Opportunity for catharsis and emotional release </a:t>
            </a:r>
          </a:p>
          <a:p>
            <a:pPr>
              <a:buFont typeface="Wingdings" panose="05000000000000000000" pitchFamily="2" charset="2"/>
              <a:buChar char="Ø"/>
            </a:pPr>
            <a:r>
              <a:rPr lang="en-US" dirty="0"/>
              <a:t>Learning new models and ways of thinking </a:t>
            </a:r>
          </a:p>
          <a:p>
            <a:pPr>
              <a:buFont typeface="Wingdings" panose="05000000000000000000" pitchFamily="2" charset="2"/>
              <a:buChar char="Ø"/>
            </a:pPr>
            <a:r>
              <a:rPr lang="en-US" dirty="0"/>
              <a:t>Desensitization of sensitive issues </a:t>
            </a:r>
          </a:p>
          <a:p>
            <a:pPr>
              <a:buFont typeface="Wingdings" panose="05000000000000000000" pitchFamily="2" charset="2"/>
              <a:buChar char="Ø"/>
            </a:pPr>
            <a:r>
              <a:rPr lang="en-US" dirty="0"/>
              <a:t>Trial and adoption of new ways of thinking and acting </a:t>
            </a:r>
          </a:p>
          <a:p>
            <a:pPr>
              <a:buFont typeface="Wingdings" panose="05000000000000000000" pitchFamily="2" charset="2"/>
              <a:buChar char="Ø"/>
            </a:pPr>
            <a:r>
              <a:rPr lang="en-US" dirty="0"/>
              <a:t>Feedback on success of trials </a:t>
            </a:r>
          </a:p>
          <a:p>
            <a:pPr>
              <a:buFont typeface="Wingdings" panose="05000000000000000000" pitchFamily="2" charset="2"/>
              <a:buChar char="Ø"/>
            </a:pPr>
            <a:r>
              <a:rPr lang="en-US" dirty="0"/>
              <a:t>Ongoing practice and improvement</a:t>
            </a:r>
          </a:p>
        </p:txBody>
      </p:sp>
    </p:spTree>
    <p:extLst>
      <p:ext uri="{BB962C8B-B14F-4D97-AF65-F5344CB8AC3E}">
        <p14:creationId xmlns:p14="http://schemas.microsoft.com/office/powerpoint/2010/main" val="132760445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157895-43A5-42E0-A237-A8FA4A1E20D7}"/>
              </a:ext>
            </a:extLst>
          </p:cNvPr>
          <p:cNvSpPr>
            <a:spLocks noGrp="1"/>
          </p:cNvSpPr>
          <p:nvPr>
            <p:ph idx="1"/>
          </p:nvPr>
        </p:nvSpPr>
        <p:spPr>
          <a:xfrm>
            <a:off x="838200" y="628073"/>
            <a:ext cx="10515600" cy="5846617"/>
          </a:xfrm>
        </p:spPr>
        <p:txBody>
          <a:bodyPr>
            <a:normAutofit lnSpcReduction="10000"/>
          </a:bodyPr>
          <a:lstStyle/>
          <a:p>
            <a:pPr marL="0" indent="0">
              <a:buNone/>
            </a:pPr>
            <a:r>
              <a:rPr lang="en-US" b="1" i="1" dirty="0"/>
              <a:t>Empathy skills in counseling </a:t>
            </a:r>
          </a:p>
          <a:p>
            <a:pPr marL="0" indent="0">
              <a:buNone/>
            </a:pPr>
            <a:r>
              <a:rPr lang="en-US" dirty="0"/>
              <a:t>Empathy means the ability to name the emotions I am observing and to ask the speaker if I am accurate in my perceptions.</a:t>
            </a:r>
          </a:p>
          <a:p>
            <a:pPr marL="0" indent="0">
              <a:buNone/>
            </a:pPr>
            <a:r>
              <a:rPr lang="en-US" dirty="0"/>
              <a:t>The discrete skills associated with empathy include listening, and reflecting patient feelings and implicit messages, in an "I" statement usually.</a:t>
            </a:r>
          </a:p>
          <a:p>
            <a:pPr marL="0" indent="0">
              <a:buNone/>
            </a:pPr>
            <a:r>
              <a:rPr lang="en-US" dirty="0"/>
              <a:t>This process of paraphrasing includes four steps [9]:</a:t>
            </a:r>
          </a:p>
          <a:p>
            <a:pPr marL="0" indent="0">
              <a:buNone/>
            </a:pPr>
            <a:r>
              <a:rPr lang="en-US" dirty="0"/>
              <a:t>1. Listen and recall. The entire client message to ensure you recalled it in its entirety. Repeat the speakers words in your own head, and this does take attention and intention, and is so important.</a:t>
            </a:r>
          </a:p>
          <a:p>
            <a:pPr marL="0" indent="0">
              <a:buNone/>
            </a:pPr>
            <a:r>
              <a:rPr lang="en-US" dirty="0"/>
              <a:t>2. Get clear on the content of the message. Get the details down.</a:t>
            </a:r>
          </a:p>
          <a:p>
            <a:pPr marL="0" indent="0">
              <a:buNone/>
            </a:pPr>
            <a:r>
              <a:rPr lang="en-US" dirty="0"/>
              <a:t>3. Rephrase or repeat back to the client an essential summary of details and feelings.</a:t>
            </a:r>
          </a:p>
          <a:p>
            <a:pPr marL="0" indent="0">
              <a:buNone/>
            </a:pPr>
            <a:r>
              <a:rPr lang="en-US" dirty="0"/>
              <a:t>4. Ask if you have heard the message accurately.</a:t>
            </a:r>
          </a:p>
        </p:txBody>
      </p:sp>
    </p:spTree>
    <p:extLst>
      <p:ext uri="{BB962C8B-B14F-4D97-AF65-F5344CB8AC3E}">
        <p14:creationId xmlns:p14="http://schemas.microsoft.com/office/powerpoint/2010/main" val="129464348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FF1FCB-A6CF-4FA4-BA77-ACC981CB1F78}"/>
              </a:ext>
            </a:extLst>
          </p:cNvPr>
          <p:cNvSpPr>
            <a:spLocks noGrp="1"/>
          </p:cNvSpPr>
          <p:nvPr>
            <p:ph idx="1"/>
          </p:nvPr>
        </p:nvSpPr>
        <p:spPr>
          <a:xfrm>
            <a:off x="838200" y="840509"/>
            <a:ext cx="10515600" cy="5336454"/>
          </a:xfrm>
        </p:spPr>
        <p:txBody>
          <a:bodyPr/>
          <a:lstStyle/>
          <a:p>
            <a:pPr marL="0" indent="0">
              <a:buNone/>
            </a:pPr>
            <a:r>
              <a:rPr lang="en-US" b="1" i="1" dirty="0"/>
              <a:t>Unconditional positive regard </a:t>
            </a:r>
          </a:p>
          <a:p>
            <a:pPr marL="0" indent="0">
              <a:buNone/>
            </a:pPr>
            <a:r>
              <a:rPr lang="en-US" dirty="0"/>
              <a:t>Skills in counseling include an internal acknowledgment that the speaker is acceptable, and an acceptance is conveyed through nonjudgmental verbal and nonverbal behaviors [1, 3, 10]. </a:t>
            </a:r>
          </a:p>
          <a:p>
            <a:pPr marL="0" indent="0">
              <a:buNone/>
            </a:pPr>
            <a:endParaRPr lang="en-US" dirty="0"/>
          </a:p>
          <a:p>
            <a:pPr marL="0" indent="0">
              <a:buNone/>
            </a:pPr>
            <a:r>
              <a:rPr lang="en-US" b="1" i="1" dirty="0"/>
              <a:t>Concreteness skills in counseling </a:t>
            </a:r>
          </a:p>
          <a:p>
            <a:pPr marL="0" indent="0">
              <a:buNone/>
            </a:pPr>
            <a:r>
              <a:rPr lang="en-US" dirty="0"/>
              <a:t>Concreteness skill in counseling involves helping the client to identify and work on a specific problem from the various problems presented. It might also involve keeping the client on track with that problem in this session, clarifying facts, terms, feelings, goals, and uses a hear and now focus to emphasize issues in today's session [1, 3].</a:t>
            </a:r>
          </a:p>
        </p:txBody>
      </p:sp>
    </p:spTree>
    <p:extLst>
      <p:ext uri="{BB962C8B-B14F-4D97-AF65-F5344CB8AC3E}">
        <p14:creationId xmlns:p14="http://schemas.microsoft.com/office/powerpoint/2010/main" val="400640237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0DD34-5F66-4DBE-B117-A5BA42D1FC60}"/>
              </a:ext>
            </a:extLst>
          </p:cNvPr>
          <p:cNvSpPr>
            <a:spLocks noGrp="1"/>
          </p:cNvSpPr>
          <p:nvPr>
            <p:ph type="title"/>
          </p:nvPr>
        </p:nvSpPr>
        <p:spPr/>
        <p:txBody>
          <a:bodyPr>
            <a:normAutofit/>
          </a:bodyPr>
          <a:lstStyle/>
          <a:p>
            <a:r>
              <a:rPr lang="en-US" sz="3600" b="1" dirty="0"/>
              <a:t>References</a:t>
            </a:r>
          </a:p>
        </p:txBody>
      </p:sp>
      <p:sp>
        <p:nvSpPr>
          <p:cNvPr id="3" name="Content Placeholder 2">
            <a:extLst>
              <a:ext uri="{FF2B5EF4-FFF2-40B4-BE49-F238E27FC236}">
                <a16:creationId xmlns:a16="http://schemas.microsoft.com/office/drawing/2014/main" id="{2731364B-2358-4166-BE8D-B54B886D52C7}"/>
              </a:ext>
            </a:extLst>
          </p:cNvPr>
          <p:cNvSpPr>
            <a:spLocks noGrp="1"/>
          </p:cNvSpPr>
          <p:nvPr>
            <p:ph idx="1"/>
          </p:nvPr>
        </p:nvSpPr>
        <p:spPr>
          <a:xfrm>
            <a:off x="838200" y="1477818"/>
            <a:ext cx="10515600" cy="4699145"/>
          </a:xfrm>
        </p:spPr>
        <p:txBody>
          <a:bodyPr>
            <a:normAutofit/>
          </a:bodyPr>
          <a:lstStyle/>
          <a:p>
            <a:pPr marL="0" indent="0">
              <a:buNone/>
            </a:pPr>
            <a:r>
              <a:rPr lang="en-US" sz="2600" b="0" i="0" dirty="0">
                <a:solidFill>
                  <a:srgbClr val="222222"/>
                </a:solidFill>
                <a:effectLst/>
              </a:rPr>
              <a:t>1. Brown, S. D., &amp; Lent, R. W. (Eds.). (2008). </a:t>
            </a:r>
            <a:r>
              <a:rPr lang="en-US" sz="2600" b="0" i="1" dirty="0">
                <a:solidFill>
                  <a:srgbClr val="222222"/>
                </a:solidFill>
                <a:effectLst/>
              </a:rPr>
              <a:t>Handbook of counseling psychology</a:t>
            </a:r>
            <a:r>
              <a:rPr lang="en-US" sz="2600" b="0" i="0" dirty="0">
                <a:solidFill>
                  <a:srgbClr val="222222"/>
                </a:solidFill>
                <a:effectLst/>
              </a:rPr>
              <a:t>. John Wiley &amp; Sons.</a:t>
            </a:r>
          </a:p>
          <a:p>
            <a:pPr marL="0" indent="0">
              <a:buNone/>
            </a:pPr>
            <a:r>
              <a:rPr lang="en-US" sz="2600" dirty="0"/>
              <a:t> 2. </a:t>
            </a:r>
            <a:r>
              <a:rPr lang="en-US" sz="2600" b="0" i="0" dirty="0" err="1">
                <a:solidFill>
                  <a:srgbClr val="222222"/>
                </a:solidFill>
                <a:effectLst/>
              </a:rPr>
              <a:t>Borgen</a:t>
            </a:r>
            <a:r>
              <a:rPr lang="en-US" sz="2600" b="0" i="0" dirty="0">
                <a:solidFill>
                  <a:srgbClr val="222222"/>
                </a:solidFill>
                <a:effectLst/>
              </a:rPr>
              <a:t>, F. H. (1984). Counseling psychology. </a:t>
            </a:r>
            <a:r>
              <a:rPr lang="en-US" sz="2600" b="0" i="1" dirty="0">
                <a:solidFill>
                  <a:srgbClr val="222222"/>
                </a:solidFill>
                <a:effectLst/>
              </a:rPr>
              <a:t>Annual review of psychology</a:t>
            </a:r>
            <a:r>
              <a:rPr lang="en-US" sz="2600" b="0" i="0" dirty="0">
                <a:solidFill>
                  <a:srgbClr val="222222"/>
                </a:solidFill>
                <a:effectLst/>
              </a:rPr>
              <a:t>, </a:t>
            </a:r>
            <a:r>
              <a:rPr lang="en-US" sz="2600" b="0" i="1" dirty="0">
                <a:solidFill>
                  <a:srgbClr val="222222"/>
                </a:solidFill>
                <a:effectLst/>
              </a:rPr>
              <a:t>35</a:t>
            </a:r>
            <a:r>
              <a:rPr lang="en-US" sz="2600" b="0" i="0" dirty="0">
                <a:solidFill>
                  <a:srgbClr val="222222"/>
                </a:solidFill>
                <a:effectLst/>
              </a:rPr>
              <a:t>(1), 579-604.</a:t>
            </a:r>
          </a:p>
          <a:p>
            <a:pPr marL="0" indent="0">
              <a:buNone/>
            </a:pPr>
            <a:r>
              <a:rPr lang="en-US" sz="2600" dirty="0">
                <a:solidFill>
                  <a:srgbClr val="222222"/>
                </a:solidFill>
              </a:rPr>
              <a:t>3. </a:t>
            </a:r>
            <a:r>
              <a:rPr lang="en-US" sz="2600" b="0" i="0" dirty="0">
                <a:solidFill>
                  <a:srgbClr val="222222"/>
                </a:solidFill>
                <a:effectLst/>
              </a:rPr>
              <a:t>Sommers-Flanagan, J., &amp; Sommers-Flanagan, R. (2018). </a:t>
            </a:r>
            <a:r>
              <a:rPr lang="en-US" sz="2600" b="0" i="1" dirty="0">
                <a:solidFill>
                  <a:srgbClr val="222222"/>
                </a:solidFill>
                <a:effectLst/>
              </a:rPr>
              <a:t>Counseling and psychotherapy theories in context and practice: Skills, strategies, and techniques</a:t>
            </a:r>
            <a:r>
              <a:rPr lang="en-US" sz="2600" b="0" i="0" dirty="0">
                <a:solidFill>
                  <a:srgbClr val="222222"/>
                </a:solidFill>
                <a:effectLst/>
              </a:rPr>
              <a:t>. John Wiley &amp; Sons.</a:t>
            </a:r>
          </a:p>
          <a:p>
            <a:pPr marL="0" indent="0">
              <a:buNone/>
            </a:pPr>
            <a:r>
              <a:rPr lang="en-US" sz="2600" dirty="0"/>
              <a:t>4. </a:t>
            </a:r>
            <a:r>
              <a:rPr lang="en-US" sz="2600" b="0" i="0" dirty="0">
                <a:solidFill>
                  <a:srgbClr val="222222"/>
                </a:solidFill>
                <a:effectLst/>
              </a:rPr>
              <a:t>Leong, F. T. (2008). </a:t>
            </a:r>
            <a:r>
              <a:rPr lang="en-US" sz="2600" b="0" i="1" dirty="0">
                <a:solidFill>
                  <a:srgbClr val="222222"/>
                </a:solidFill>
                <a:effectLst/>
              </a:rPr>
              <a:t>Encyclopedia of counseling</a:t>
            </a:r>
            <a:r>
              <a:rPr lang="en-US" sz="2600" b="0" i="0" dirty="0">
                <a:solidFill>
                  <a:srgbClr val="222222"/>
                </a:solidFill>
                <a:effectLst/>
              </a:rPr>
              <a:t> (Vol. 2). Sage.</a:t>
            </a:r>
          </a:p>
          <a:p>
            <a:pPr marL="0" indent="0">
              <a:buNone/>
            </a:pPr>
            <a:r>
              <a:rPr lang="en-US" sz="2600" dirty="0">
                <a:solidFill>
                  <a:srgbClr val="222222"/>
                </a:solidFill>
              </a:rPr>
              <a:t>5. </a:t>
            </a:r>
            <a:r>
              <a:rPr lang="en-US" sz="2600" b="0" i="0" dirty="0">
                <a:solidFill>
                  <a:srgbClr val="222222"/>
                </a:solidFill>
                <a:effectLst/>
              </a:rPr>
              <a:t>Rogers, C. R. (1961). The process equation of psychotherapy. </a:t>
            </a:r>
            <a:r>
              <a:rPr lang="en-US" sz="2600" b="0" i="1" dirty="0">
                <a:solidFill>
                  <a:srgbClr val="222222"/>
                </a:solidFill>
                <a:effectLst/>
              </a:rPr>
              <a:t>American journal of psychotherapy</a:t>
            </a:r>
            <a:r>
              <a:rPr lang="en-US" sz="2600" b="0" i="0" dirty="0">
                <a:solidFill>
                  <a:srgbClr val="222222"/>
                </a:solidFill>
                <a:effectLst/>
              </a:rPr>
              <a:t>, </a:t>
            </a:r>
            <a:r>
              <a:rPr lang="en-US" sz="2600" b="0" i="1" dirty="0">
                <a:solidFill>
                  <a:srgbClr val="222222"/>
                </a:solidFill>
                <a:effectLst/>
              </a:rPr>
              <a:t>15</a:t>
            </a:r>
            <a:r>
              <a:rPr lang="en-US" sz="2600" b="0" i="0" dirty="0">
                <a:solidFill>
                  <a:srgbClr val="222222"/>
                </a:solidFill>
                <a:effectLst/>
              </a:rPr>
              <a:t>(1), 27-45.</a:t>
            </a:r>
            <a:endParaRPr lang="en-US" sz="2600" dirty="0"/>
          </a:p>
        </p:txBody>
      </p:sp>
    </p:spTree>
    <p:extLst>
      <p:ext uri="{BB962C8B-B14F-4D97-AF65-F5344CB8AC3E}">
        <p14:creationId xmlns:p14="http://schemas.microsoft.com/office/powerpoint/2010/main" val="415490860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7FA21D-3E8E-4AC7-809D-441ED3FEE900}"/>
              </a:ext>
            </a:extLst>
          </p:cNvPr>
          <p:cNvSpPr>
            <a:spLocks noGrp="1"/>
          </p:cNvSpPr>
          <p:nvPr>
            <p:ph idx="1"/>
          </p:nvPr>
        </p:nvSpPr>
        <p:spPr>
          <a:xfrm>
            <a:off x="838200" y="840509"/>
            <a:ext cx="10515600" cy="5336454"/>
          </a:xfrm>
        </p:spPr>
        <p:txBody>
          <a:bodyPr>
            <a:normAutofit/>
          </a:bodyPr>
          <a:lstStyle/>
          <a:p>
            <a:pPr marL="0" indent="0">
              <a:buNone/>
            </a:pPr>
            <a:r>
              <a:rPr lang="en-US" sz="2600" dirty="0"/>
              <a:t>6. </a:t>
            </a:r>
            <a:r>
              <a:rPr lang="en-US" sz="2600" b="0" i="0" dirty="0" err="1">
                <a:solidFill>
                  <a:srgbClr val="222222"/>
                </a:solidFill>
                <a:effectLst/>
              </a:rPr>
              <a:t>Bordin</a:t>
            </a:r>
            <a:r>
              <a:rPr lang="en-US" sz="2600" b="0" i="0" dirty="0">
                <a:solidFill>
                  <a:srgbClr val="222222"/>
                </a:solidFill>
                <a:effectLst/>
              </a:rPr>
              <a:t>, E. S. (1979). The generalizability of the psychoanalytic concept of the working alliance. </a:t>
            </a:r>
            <a:r>
              <a:rPr lang="en-US" sz="2600" b="0" i="1" dirty="0">
                <a:solidFill>
                  <a:srgbClr val="222222"/>
                </a:solidFill>
                <a:effectLst/>
              </a:rPr>
              <a:t>Psychotherapy: Theory, research &amp; practice</a:t>
            </a:r>
            <a:r>
              <a:rPr lang="en-US" sz="2600" b="0" i="0" dirty="0">
                <a:solidFill>
                  <a:srgbClr val="222222"/>
                </a:solidFill>
                <a:effectLst/>
              </a:rPr>
              <a:t>, </a:t>
            </a:r>
            <a:r>
              <a:rPr lang="en-US" sz="2600" b="0" i="1" dirty="0">
                <a:solidFill>
                  <a:srgbClr val="222222"/>
                </a:solidFill>
                <a:effectLst/>
              </a:rPr>
              <a:t>16</a:t>
            </a:r>
            <a:r>
              <a:rPr lang="en-US" sz="2600" b="0" i="0" dirty="0">
                <a:solidFill>
                  <a:srgbClr val="222222"/>
                </a:solidFill>
                <a:effectLst/>
              </a:rPr>
              <a:t>(3), 252.</a:t>
            </a:r>
          </a:p>
          <a:p>
            <a:pPr marL="0" indent="0">
              <a:buNone/>
            </a:pPr>
            <a:r>
              <a:rPr lang="en-US" sz="2600" dirty="0">
                <a:solidFill>
                  <a:srgbClr val="222222"/>
                </a:solidFill>
              </a:rPr>
              <a:t>7. </a:t>
            </a:r>
            <a:r>
              <a:rPr lang="en-US" sz="2600" b="0" i="0" dirty="0" err="1">
                <a:solidFill>
                  <a:srgbClr val="222222"/>
                </a:solidFill>
                <a:effectLst/>
              </a:rPr>
              <a:t>Andrusyna</a:t>
            </a:r>
            <a:r>
              <a:rPr lang="en-US" sz="2600" b="0" i="0" dirty="0">
                <a:solidFill>
                  <a:srgbClr val="222222"/>
                </a:solidFill>
                <a:effectLst/>
              </a:rPr>
              <a:t>, T. P., Tang, T. Z., </a:t>
            </a:r>
            <a:r>
              <a:rPr lang="en-US" sz="2600" b="0" i="0" dirty="0" err="1">
                <a:solidFill>
                  <a:srgbClr val="222222"/>
                </a:solidFill>
                <a:effectLst/>
              </a:rPr>
              <a:t>DeRubeis</a:t>
            </a:r>
            <a:r>
              <a:rPr lang="en-US" sz="2600" b="0" i="0" dirty="0">
                <a:solidFill>
                  <a:srgbClr val="222222"/>
                </a:solidFill>
                <a:effectLst/>
              </a:rPr>
              <a:t>, R. J., &amp; </a:t>
            </a:r>
            <a:r>
              <a:rPr lang="en-US" sz="2600" b="0" i="0" dirty="0" err="1">
                <a:solidFill>
                  <a:srgbClr val="222222"/>
                </a:solidFill>
                <a:effectLst/>
              </a:rPr>
              <a:t>Luborsky</a:t>
            </a:r>
            <a:r>
              <a:rPr lang="en-US" sz="2600" b="0" i="0" dirty="0">
                <a:solidFill>
                  <a:srgbClr val="222222"/>
                </a:solidFill>
                <a:effectLst/>
              </a:rPr>
              <a:t>, L. (2001). The factor structure of the Working Alliance Inventory in cognitive-behavioral therapy. </a:t>
            </a:r>
            <a:r>
              <a:rPr lang="en-US" sz="2600" b="0" i="1" dirty="0">
                <a:solidFill>
                  <a:srgbClr val="222222"/>
                </a:solidFill>
                <a:effectLst/>
              </a:rPr>
              <a:t>The Journal of psychotherapy practice and research</a:t>
            </a:r>
            <a:r>
              <a:rPr lang="en-US" sz="2600" b="0" i="0" dirty="0">
                <a:solidFill>
                  <a:srgbClr val="222222"/>
                </a:solidFill>
                <a:effectLst/>
              </a:rPr>
              <a:t>, </a:t>
            </a:r>
            <a:r>
              <a:rPr lang="en-US" sz="2600" b="0" i="1" dirty="0">
                <a:solidFill>
                  <a:srgbClr val="222222"/>
                </a:solidFill>
                <a:effectLst/>
              </a:rPr>
              <a:t>10</a:t>
            </a:r>
            <a:r>
              <a:rPr lang="en-US" sz="2600" b="0" i="0" dirty="0">
                <a:solidFill>
                  <a:srgbClr val="222222"/>
                </a:solidFill>
                <a:effectLst/>
              </a:rPr>
              <a:t>(3), 173.</a:t>
            </a:r>
          </a:p>
          <a:p>
            <a:pPr marL="0" indent="0">
              <a:buNone/>
            </a:pPr>
            <a:r>
              <a:rPr lang="en-US" sz="2600" dirty="0"/>
              <a:t>8. </a:t>
            </a:r>
            <a:r>
              <a:rPr lang="en-US" sz="2600" b="0" i="0" dirty="0" err="1">
                <a:solidFill>
                  <a:srgbClr val="222222"/>
                </a:solidFill>
                <a:effectLst/>
              </a:rPr>
              <a:t>McAleavey</a:t>
            </a:r>
            <a:r>
              <a:rPr lang="en-US" sz="2600" b="0" i="0" dirty="0">
                <a:solidFill>
                  <a:srgbClr val="222222"/>
                </a:solidFill>
                <a:effectLst/>
              </a:rPr>
              <a:t>, A. A., &amp; Castonguay, L. G. (2014). The process of change in psychotherapy: Common and unique factors. In </a:t>
            </a:r>
            <a:r>
              <a:rPr lang="en-US" sz="2600" b="0" i="1" dirty="0">
                <a:solidFill>
                  <a:srgbClr val="222222"/>
                </a:solidFill>
                <a:effectLst/>
              </a:rPr>
              <a:t>Psychotherapy research: Foundations, process, and outcome</a:t>
            </a:r>
            <a:r>
              <a:rPr lang="en-US" sz="2600" b="0" i="0" dirty="0">
                <a:solidFill>
                  <a:srgbClr val="222222"/>
                </a:solidFill>
                <a:effectLst/>
              </a:rPr>
              <a:t> (pp. 293-310). Vienna: Springer Vienna.</a:t>
            </a:r>
          </a:p>
          <a:p>
            <a:pPr marL="0" indent="0">
              <a:buNone/>
            </a:pPr>
            <a:r>
              <a:rPr lang="en-US" sz="2600" dirty="0">
                <a:solidFill>
                  <a:srgbClr val="222222"/>
                </a:solidFill>
              </a:rPr>
              <a:t>9. </a:t>
            </a:r>
            <a:r>
              <a:rPr lang="en-US" sz="2600" b="0" i="0" dirty="0">
                <a:solidFill>
                  <a:srgbClr val="222222"/>
                </a:solidFill>
                <a:effectLst/>
              </a:rPr>
              <a:t>Drab, K. J. (2015). The top ten basic counseling skills. </a:t>
            </a:r>
            <a:r>
              <a:rPr lang="en-US" sz="2600" b="0" i="1" dirty="0">
                <a:solidFill>
                  <a:srgbClr val="222222"/>
                </a:solidFill>
                <a:effectLst/>
              </a:rPr>
              <a:t>Retrieved from</a:t>
            </a:r>
            <a:r>
              <a:rPr lang="en-US" sz="2600" b="0" i="0" dirty="0">
                <a:solidFill>
                  <a:srgbClr val="222222"/>
                </a:solidFill>
                <a:effectLst/>
              </a:rPr>
              <a:t>.</a:t>
            </a:r>
          </a:p>
          <a:p>
            <a:pPr marL="0" indent="0">
              <a:buNone/>
            </a:pPr>
            <a:r>
              <a:rPr lang="en-US" sz="2600" dirty="0">
                <a:solidFill>
                  <a:srgbClr val="222222"/>
                </a:solidFill>
              </a:rPr>
              <a:t>10. </a:t>
            </a:r>
            <a:r>
              <a:rPr lang="en-US" sz="2600" b="0" i="0" dirty="0">
                <a:solidFill>
                  <a:srgbClr val="222222"/>
                </a:solidFill>
                <a:effectLst/>
              </a:rPr>
              <a:t>Elliott, R. (2010). Psychotherapy change process research: Realizing the promise. </a:t>
            </a:r>
            <a:r>
              <a:rPr lang="en-US" sz="2600" b="0" i="1" dirty="0">
                <a:solidFill>
                  <a:srgbClr val="222222"/>
                </a:solidFill>
                <a:effectLst/>
              </a:rPr>
              <a:t>Psychotherapy research</a:t>
            </a:r>
            <a:r>
              <a:rPr lang="en-US" sz="2600" b="0" i="0" dirty="0">
                <a:solidFill>
                  <a:srgbClr val="222222"/>
                </a:solidFill>
                <a:effectLst/>
              </a:rPr>
              <a:t>, </a:t>
            </a:r>
            <a:r>
              <a:rPr lang="en-US" sz="2600" b="0" i="1" dirty="0">
                <a:solidFill>
                  <a:srgbClr val="222222"/>
                </a:solidFill>
                <a:effectLst/>
              </a:rPr>
              <a:t>20</a:t>
            </a:r>
            <a:r>
              <a:rPr lang="en-US" sz="2600" b="0" i="0" dirty="0">
                <a:solidFill>
                  <a:srgbClr val="222222"/>
                </a:solidFill>
                <a:effectLst/>
              </a:rPr>
              <a:t>(2), 123-135.</a:t>
            </a:r>
            <a:endParaRPr lang="en-US" sz="2600" dirty="0"/>
          </a:p>
        </p:txBody>
      </p:sp>
    </p:spTree>
    <p:extLst>
      <p:ext uri="{BB962C8B-B14F-4D97-AF65-F5344CB8AC3E}">
        <p14:creationId xmlns:p14="http://schemas.microsoft.com/office/powerpoint/2010/main" val="237192301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870F-EE32-4061-80CA-D820F1FBF095}"/>
              </a:ext>
            </a:extLst>
          </p:cNvPr>
          <p:cNvSpPr>
            <a:spLocks noGrp="1"/>
          </p:cNvSpPr>
          <p:nvPr>
            <p:ph type="title"/>
          </p:nvPr>
        </p:nvSpPr>
        <p:spPr>
          <a:xfrm>
            <a:off x="838200" y="1842942"/>
            <a:ext cx="10515600" cy="1325563"/>
          </a:xfrm>
        </p:spPr>
        <p:txBody>
          <a:bodyPr/>
          <a:lstStyle/>
          <a:p>
            <a:r>
              <a:rPr lang="en-US" b="1" dirty="0"/>
              <a:t>Course 14</a:t>
            </a:r>
          </a:p>
        </p:txBody>
      </p:sp>
      <p:sp>
        <p:nvSpPr>
          <p:cNvPr id="3" name="Content Placeholder 2">
            <a:extLst>
              <a:ext uri="{FF2B5EF4-FFF2-40B4-BE49-F238E27FC236}">
                <a16:creationId xmlns:a16="http://schemas.microsoft.com/office/drawing/2014/main" id="{32DE9BA0-F4A5-4331-8410-04904E3984E6}"/>
              </a:ext>
            </a:extLst>
          </p:cNvPr>
          <p:cNvSpPr>
            <a:spLocks noGrp="1"/>
          </p:cNvSpPr>
          <p:nvPr>
            <p:ph idx="1"/>
          </p:nvPr>
        </p:nvSpPr>
        <p:spPr>
          <a:xfrm>
            <a:off x="838200" y="4037879"/>
            <a:ext cx="10515600" cy="1240848"/>
          </a:xfrm>
        </p:spPr>
        <p:txBody>
          <a:bodyPr>
            <a:normAutofit/>
          </a:bodyPr>
          <a:lstStyle/>
          <a:p>
            <a:pPr marL="0" indent="0">
              <a:buNone/>
            </a:pPr>
            <a:r>
              <a:rPr lang="en-US" sz="3600" b="1" dirty="0"/>
              <a:t>Social support network investigation skills</a:t>
            </a:r>
          </a:p>
        </p:txBody>
      </p:sp>
      <p:pic>
        <p:nvPicPr>
          <p:cNvPr id="4" name="Picture 3">
            <a:extLst>
              <a:ext uri="{FF2B5EF4-FFF2-40B4-BE49-F238E27FC236}">
                <a16:creationId xmlns:a16="http://schemas.microsoft.com/office/drawing/2014/main" id="{8F05BABB-5AE8-4967-9B25-BC84B410D511}"/>
              </a:ext>
            </a:extLst>
          </p:cNvPr>
          <p:cNvPicPr/>
          <p:nvPr/>
        </p:nvPicPr>
        <p:blipFill>
          <a:blip r:embed="rId2">
            <a:extLst>
              <a:ext uri="{28A0092B-C50C-407E-A947-70E740481C1C}">
                <a14:useLocalDpi xmlns:a14="http://schemas.microsoft.com/office/drawing/2010/main" val="0"/>
              </a:ext>
            </a:extLst>
          </a:blip>
          <a:stretch>
            <a:fillRect/>
          </a:stretch>
        </p:blipFill>
        <p:spPr>
          <a:xfrm>
            <a:off x="838200" y="416791"/>
            <a:ext cx="3779520" cy="1295400"/>
          </a:xfrm>
          <a:prstGeom prst="rect">
            <a:avLst/>
          </a:prstGeom>
        </p:spPr>
      </p:pic>
    </p:spTree>
    <p:extLst>
      <p:ext uri="{BB962C8B-B14F-4D97-AF65-F5344CB8AC3E}">
        <p14:creationId xmlns:p14="http://schemas.microsoft.com/office/powerpoint/2010/main" val="154630505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06BF03-3FEF-4B9A-9925-F854B6716909}"/>
              </a:ext>
            </a:extLst>
          </p:cNvPr>
          <p:cNvSpPr>
            <a:spLocks noGrp="1"/>
          </p:cNvSpPr>
          <p:nvPr>
            <p:ph idx="1"/>
          </p:nvPr>
        </p:nvSpPr>
        <p:spPr>
          <a:xfrm>
            <a:off x="838200" y="544946"/>
            <a:ext cx="10515600" cy="5938982"/>
          </a:xfrm>
        </p:spPr>
        <p:txBody>
          <a:bodyPr>
            <a:normAutofit lnSpcReduction="10000"/>
          </a:bodyPr>
          <a:lstStyle/>
          <a:p>
            <a:pPr marL="0" indent="0">
              <a:buNone/>
            </a:pPr>
            <a:r>
              <a:rPr lang="en-US" dirty="0"/>
              <a:t>Social networks give rise to various social functions: social influence, social control, social undermining, social comparison, companionship, and social support [1]. </a:t>
            </a:r>
          </a:p>
          <a:p>
            <a:pPr marL="0" indent="0">
              <a:buNone/>
            </a:pPr>
            <a:r>
              <a:rPr lang="en-US" dirty="0"/>
              <a:t>This course focuses on social networks and the provision of social support [1, 2, 3]. </a:t>
            </a:r>
          </a:p>
          <a:p>
            <a:pPr marL="0" indent="0">
              <a:buNone/>
            </a:pPr>
            <a:r>
              <a:rPr lang="en-US" dirty="0"/>
              <a:t>1. </a:t>
            </a:r>
            <a:r>
              <a:rPr lang="en-US" i="1" dirty="0"/>
              <a:t>Emotional support </a:t>
            </a:r>
            <a:r>
              <a:rPr lang="en-US" dirty="0"/>
              <a:t>involves the provision of empathy, love, trust, and caring. </a:t>
            </a:r>
          </a:p>
          <a:p>
            <a:pPr marL="0" indent="0">
              <a:buNone/>
            </a:pPr>
            <a:r>
              <a:rPr lang="en-US" dirty="0"/>
              <a:t>2. </a:t>
            </a:r>
            <a:r>
              <a:rPr lang="en-US" i="1" dirty="0"/>
              <a:t>Instrumental support </a:t>
            </a:r>
            <a:r>
              <a:rPr lang="en-US" dirty="0"/>
              <a:t>involves the provision of tangible aid and services that directly assist a person in need. </a:t>
            </a:r>
          </a:p>
          <a:p>
            <a:pPr marL="0" indent="0">
              <a:buNone/>
            </a:pPr>
            <a:r>
              <a:rPr lang="en-US" dirty="0"/>
              <a:t>3. </a:t>
            </a:r>
            <a:r>
              <a:rPr lang="en-US" i="1" dirty="0"/>
              <a:t>Informational support </a:t>
            </a:r>
            <a:r>
              <a:rPr lang="en-US" dirty="0"/>
              <a:t>is the provision of advice, suggestions, and information that a person can use to address problems. </a:t>
            </a:r>
          </a:p>
          <a:p>
            <a:pPr marL="0" indent="0">
              <a:buNone/>
            </a:pPr>
            <a:r>
              <a:rPr lang="en-US" dirty="0"/>
              <a:t>4. </a:t>
            </a:r>
            <a:r>
              <a:rPr lang="en-US" i="1" dirty="0"/>
              <a:t>Appraisal support </a:t>
            </a:r>
            <a:r>
              <a:rPr lang="en-US" dirty="0"/>
              <a:t>involves the provision of information that is useful for self-evaluation purposes-in other words, constructive feedback and affirmation</a:t>
            </a:r>
          </a:p>
        </p:txBody>
      </p:sp>
    </p:spTree>
    <p:extLst>
      <p:ext uri="{BB962C8B-B14F-4D97-AF65-F5344CB8AC3E}">
        <p14:creationId xmlns:p14="http://schemas.microsoft.com/office/powerpoint/2010/main" val="218498317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4ED130-430B-468E-B5BA-AC463EBB2E70}"/>
              </a:ext>
            </a:extLst>
          </p:cNvPr>
          <p:cNvSpPr/>
          <p:nvPr/>
        </p:nvSpPr>
        <p:spPr>
          <a:xfrm>
            <a:off x="4913745" y="757382"/>
            <a:ext cx="2161310" cy="71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Social Networks and Social Support</a:t>
            </a:r>
          </a:p>
        </p:txBody>
      </p:sp>
      <p:sp>
        <p:nvSpPr>
          <p:cNvPr id="5" name="Rectangle 4">
            <a:extLst>
              <a:ext uri="{FF2B5EF4-FFF2-40B4-BE49-F238E27FC236}">
                <a16:creationId xmlns:a16="http://schemas.microsoft.com/office/drawing/2014/main" id="{2A8049CC-2223-414C-9204-69C955674692}"/>
              </a:ext>
            </a:extLst>
          </p:cNvPr>
          <p:cNvSpPr/>
          <p:nvPr/>
        </p:nvSpPr>
        <p:spPr>
          <a:xfrm>
            <a:off x="2355274" y="2350654"/>
            <a:ext cx="1976582" cy="248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Individual coping resources </a:t>
            </a:r>
          </a:p>
          <a:p>
            <a:r>
              <a:rPr lang="en-US" dirty="0"/>
              <a:t>• Problem-solving abilities </a:t>
            </a:r>
          </a:p>
          <a:p>
            <a:r>
              <a:rPr lang="en-US" dirty="0"/>
              <a:t>• Access to new contacts and information </a:t>
            </a:r>
          </a:p>
          <a:p>
            <a:r>
              <a:rPr lang="en-US" dirty="0"/>
              <a:t>• Perceived control</a:t>
            </a:r>
          </a:p>
        </p:txBody>
      </p:sp>
      <p:sp>
        <p:nvSpPr>
          <p:cNvPr id="6" name="Rectangle 5">
            <a:extLst>
              <a:ext uri="{FF2B5EF4-FFF2-40B4-BE49-F238E27FC236}">
                <a16:creationId xmlns:a16="http://schemas.microsoft.com/office/drawing/2014/main" id="{823268B3-2E52-49F5-B1BD-02853BAD458F}"/>
              </a:ext>
            </a:extLst>
          </p:cNvPr>
          <p:cNvSpPr/>
          <p:nvPr/>
        </p:nvSpPr>
        <p:spPr>
          <a:xfrm>
            <a:off x="4913745" y="1796473"/>
            <a:ext cx="2161310" cy="3833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Stressors</a:t>
            </a:r>
          </a:p>
        </p:txBody>
      </p:sp>
      <p:sp>
        <p:nvSpPr>
          <p:cNvPr id="7" name="Rectangle 6">
            <a:extLst>
              <a:ext uri="{FF2B5EF4-FFF2-40B4-BE49-F238E27FC236}">
                <a16:creationId xmlns:a16="http://schemas.microsoft.com/office/drawing/2014/main" id="{BA8983E3-C699-4A20-BC0F-0060F193F46B}"/>
              </a:ext>
            </a:extLst>
          </p:cNvPr>
          <p:cNvSpPr/>
          <p:nvPr/>
        </p:nvSpPr>
        <p:spPr>
          <a:xfrm>
            <a:off x="7402947" y="2350654"/>
            <a:ext cx="1976582" cy="248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Organizational and community r</a:t>
            </a:r>
            <a:r>
              <a:rPr lang="en-US" dirty="0"/>
              <a:t>esources </a:t>
            </a:r>
          </a:p>
          <a:p>
            <a:r>
              <a:rPr lang="en-US" dirty="0"/>
              <a:t>• Community empowerment </a:t>
            </a:r>
          </a:p>
          <a:p>
            <a:r>
              <a:rPr lang="en-US" dirty="0"/>
              <a:t>• Community competence</a:t>
            </a:r>
          </a:p>
        </p:txBody>
      </p:sp>
      <p:sp>
        <p:nvSpPr>
          <p:cNvPr id="8" name="Rectangle 7">
            <a:extLst>
              <a:ext uri="{FF2B5EF4-FFF2-40B4-BE49-F238E27FC236}">
                <a16:creationId xmlns:a16="http://schemas.microsoft.com/office/drawing/2014/main" id="{72AF9431-4859-4359-9D26-1F6326F30E06}"/>
              </a:ext>
            </a:extLst>
          </p:cNvPr>
          <p:cNvSpPr/>
          <p:nvPr/>
        </p:nvSpPr>
        <p:spPr>
          <a:xfrm>
            <a:off x="4932218" y="4839854"/>
            <a:ext cx="216131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Physical, mental, and social health</a:t>
            </a:r>
          </a:p>
        </p:txBody>
      </p:sp>
      <p:sp>
        <p:nvSpPr>
          <p:cNvPr id="9" name="Rectangle 8">
            <a:extLst>
              <a:ext uri="{FF2B5EF4-FFF2-40B4-BE49-F238E27FC236}">
                <a16:creationId xmlns:a16="http://schemas.microsoft.com/office/drawing/2014/main" id="{1434D1E5-8BBD-4BAB-A6DC-63DD2337B5F4}"/>
              </a:ext>
            </a:extLst>
          </p:cNvPr>
          <p:cNvSpPr/>
          <p:nvPr/>
        </p:nvSpPr>
        <p:spPr>
          <a:xfrm>
            <a:off x="9273310" y="5070764"/>
            <a:ext cx="2355272" cy="1625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Health Behaviors </a:t>
            </a:r>
          </a:p>
          <a:p>
            <a:r>
              <a:rPr lang="en-US" b="1" dirty="0"/>
              <a:t>• </a:t>
            </a:r>
            <a:r>
              <a:rPr lang="en-US" dirty="0"/>
              <a:t>Behavioral risk factors </a:t>
            </a:r>
          </a:p>
          <a:p>
            <a:r>
              <a:rPr lang="en-US" dirty="0"/>
              <a:t>• Preventive health practices </a:t>
            </a:r>
          </a:p>
          <a:p>
            <a:r>
              <a:rPr lang="en-US" dirty="0"/>
              <a:t>• Illness behaviors</a:t>
            </a:r>
          </a:p>
        </p:txBody>
      </p:sp>
      <p:cxnSp>
        <p:nvCxnSpPr>
          <p:cNvPr id="11" name="Connector: Elbow 10">
            <a:extLst>
              <a:ext uri="{FF2B5EF4-FFF2-40B4-BE49-F238E27FC236}">
                <a16:creationId xmlns:a16="http://schemas.microsoft.com/office/drawing/2014/main" id="{BC54A2F7-70C0-45A5-95AB-165F2C820F90}"/>
              </a:ext>
            </a:extLst>
          </p:cNvPr>
          <p:cNvCxnSpPr>
            <a:stCxn id="4" idx="3"/>
            <a:endCxn id="9" idx="0"/>
          </p:cNvCxnSpPr>
          <p:nvPr/>
        </p:nvCxnSpPr>
        <p:spPr>
          <a:xfrm>
            <a:off x="7075055" y="1112982"/>
            <a:ext cx="3375891" cy="395778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B8D2B7D3-F310-441E-947F-2D8CF6ED4A5E}"/>
              </a:ext>
            </a:extLst>
          </p:cNvPr>
          <p:cNvCxnSpPr>
            <a:stCxn id="7" idx="0"/>
            <a:endCxn id="6" idx="3"/>
          </p:cNvCxnSpPr>
          <p:nvPr/>
        </p:nvCxnSpPr>
        <p:spPr>
          <a:xfrm rot="16200000" flipV="1">
            <a:off x="7551884" y="1511299"/>
            <a:ext cx="362526" cy="131618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8D068600-0EBF-4444-BD5D-935716A7445F}"/>
              </a:ext>
            </a:extLst>
          </p:cNvPr>
          <p:cNvCxnSpPr>
            <a:stCxn id="5" idx="0"/>
            <a:endCxn id="6" idx="1"/>
          </p:cNvCxnSpPr>
          <p:nvPr/>
        </p:nvCxnSpPr>
        <p:spPr>
          <a:xfrm rot="5400000" flipH="1" flipV="1">
            <a:off x="3947392" y="1384301"/>
            <a:ext cx="362526" cy="157018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D363AB9A-A8FC-4C39-B61F-DDD0C9BD2C74}"/>
              </a:ext>
            </a:extLst>
          </p:cNvPr>
          <p:cNvCxnSpPr>
            <a:stCxn id="8" idx="1"/>
            <a:endCxn id="4" idx="1"/>
          </p:cNvCxnSpPr>
          <p:nvPr/>
        </p:nvCxnSpPr>
        <p:spPr>
          <a:xfrm rot="10800000">
            <a:off x="4913746" y="1112982"/>
            <a:ext cx="18473" cy="4184072"/>
          </a:xfrm>
          <a:prstGeom prst="bentConnector3">
            <a:avLst>
              <a:gd name="adj1" fmla="val 1337482"/>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E05D0B7E-C7EE-44C7-99AA-8D06FCA451DD}"/>
              </a:ext>
            </a:extLst>
          </p:cNvPr>
          <p:cNvCxnSpPr>
            <a:cxnSpLocks/>
          </p:cNvCxnSpPr>
          <p:nvPr/>
        </p:nvCxnSpPr>
        <p:spPr>
          <a:xfrm rot="10800000" flipV="1">
            <a:off x="2752436" y="1283854"/>
            <a:ext cx="2161308" cy="1066799"/>
          </a:xfrm>
          <a:prstGeom prst="bentConnector3">
            <a:avLst>
              <a:gd name="adj1" fmla="val 97436"/>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Connector: Elbow 27">
            <a:extLst>
              <a:ext uri="{FF2B5EF4-FFF2-40B4-BE49-F238E27FC236}">
                <a16:creationId xmlns:a16="http://schemas.microsoft.com/office/drawing/2014/main" id="{BEB99CE1-F5B6-44F4-B8D1-6B9307ADCB16}"/>
              </a:ext>
            </a:extLst>
          </p:cNvPr>
          <p:cNvCxnSpPr/>
          <p:nvPr/>
        </p:nvCxnSpPr>
        <p:spPr>
          <a:xfrm>
            <a:off x="7075055" y="1283854"/>
            <a:ext cx="1810327" cy="1066799"/>
          </a:xfrm>
          <a:prstGeom prst="bentConnector3">
            <a:avLst>
              <a:gd name="adj1" fmla="val 95918"/>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27782E2E-7D08-48C1-9EBD-4B32E36DACE2}"/>
              </a:ext>
            </a:extLst>
          </p:cNvPr>
          <p:cNvCxnSpPr>
            <a:cxnSpLocks/>
            <a:endCxn id="5" idx="2"/>
          </p:cNvCxnSpPr>
          <p:nvPr/>
        </p:nvCxnSpPr>
        <p:spPr>
          <a:xfrm rot="10800000">
            <a:off x="3343566" y="4839854"/>
            <a:ext cx="1607127" cy="228600"/>
          </a:xfrm>
          <a:prstGeom prst="bent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id="{3D4FD23D-5460-4B3B-A28F-2BAA51535669}"/>
              </a:ext>
            </a:extLst>
          </p:cNvPr>
          <p:cNvCxnSpPr>
            <a:stCxn id="8" idx="3"/>
            <a:endCxn id="7" idx="2"/>
          </p:cNvCxnSpPr>
          <p:nvPr/>
        </p:nvCxnSpPr>
        <p:spPr>
          <a:xfrm flipV="1">
            <a:off x="7093528" y="4839854"/>
            <a:ext cx="1297710" cy="457200"/>
          </a:xfrm>
          <a:prstGeom prst="bent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B604D0E4-ABF4-4E88-9DC2-3A44372EAD34}"/>
              </a:ext>
            </a:extLst>
          </p:cNvPr>
          <p:cNvCxnSpPr/>
          <p:nvPr/>
        </p:nvCxnSpPr>
        <p:spPr>
          <a:xfrm>
            <a:off x="6948052" y="5574146"/>
            <a:ext cx="2325258"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85E8335-6F8E-49A2-9A1A-9F322135568C}"/>
              </a:ext>
            </a:extLst>
          </p:cNvPr>
          <p:cNvCxnSpPr>
            <a:cxnSpLocks/>
            <a:stCxn id="6" idx="2"/>
            <a:endCxn id="8" idx="0"/>
          </p:cNvCxnSpPr>
          <p:nvPr/>
        </p:nvCxnSpPr>
        <p:spPr>
          <a:xfrm>
            <a:off x="5994400" y="2179782"/>
            <a:ext cx="18473" cy="266007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FE278A6A-FF28-422B-B8CE-2DE3305D124A}"/>
              </a:ext>
            </a:extLst>
          </p:cNvPr>
          <p:cNvSpPr txBox="1"/>
          <p:nvPr/>
        </p:nvSpPr>
        <p:spPr>
          <a:xfrm>
            <a:off x="852052" y="5983085"/>
            <a:ext cx="7539186" cy="369332"/>
          </a:xfrm>
          <a:prstGeom prst="rect">
            <a:avLst/>
          </a:prstGeom>
          <a:noFill/>
        </p:spPr>
        <p:txBody>
          <a:bodyPr wrap="square">
            <a:spAutoFit/>
          </a:bodyPr>
          <a:lstStyle/>
          <a:p>
            <a:r>
              <a:rPr lang="en-US" dirty="0"/>
              <a:t>Conceptual model for the relationship of social networks and social support [3] </a:t>
            </a:r>
          </a:p>
        </p:txBody>
      </p:sp>
    </p:spTree>
    <p:extLst>
      <p:ext uri="{BB962C8B-B14F-4D97-AF65-F5344CB8AC3E}">
        <p14:creationId xmlns:p14="http://schemas.microsoft.com/office/powerpoint/2010/main" val="132693542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88AECE-A014-45B0-91E2-869083F04A10}"/>
              </a:ext>
            </a:extLst>
          </p:cNvPr>
          <p:cNvSpPr>
            <a:spLocks noGrp="1"/>
          </p:cNvSpPr>
          <p:nvPr>
            <p:ph idx="1"/>
          </p:nvPr>
        </p:nvSpPr>
        <p:spPr>
          <a:xfrm>
            <a:off x="838200" y="544945"/>
            <a:ext cx="10515600" cy="5632018"/>
          </a:xfrm>
        </p:spPr>
        <p:txBody>
          <a:bodyPr/>
          <a:lstStyle/>
          <a:p>
            <a:r>
              <a:rPr lang="en-US" dirty="0"/>
              <a:t>Interventions aimed at enhancing existing ties attempt to change the attitudes and behaviors of the support recipient, the support provider, or both [1, 3]. </a:t>
            </a:r>
          </a:p>
          <a:p>
            <a:endParaRPr lang="en-US" dirty="0"/>
          </a:p>
          <a:p>
            <a:r>
              <a:rPr lang="en-US" dirty="0"/>
              <a:t>Interventions to enhance existing relationships often include activities to build skills for effective support mobilization, provision, and receipt [1, 3].</a:t>
            </a:r>
          </a:p>
          <a:p>
            <a:endParaRPr lang="en-US" dirty="0"/>
          </a:p>
          <a:p>
            <a:r>
              <a:rPr lang="en-US" dirty="0"/>
              <a:t>Interventions may focus on enhancing the quality of social ties in order to address specific health issues or to provide support across many different situations [1, 3].</a:t>
            </a:r>
          </a:p>
        </p:txBody>
      </p:sp>
    </p:spTree>
    <p:extLst>
      <p:ext uri="{BB962C8B-B14F-4D97-AF65-F5344CB8AC3E}">
        <p14:creationId xmlns:p14="http://schemas.microsoft.com/office/powerpoint/2010/main" val="409481236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F67B5-4EA4-475F-AC95-1C6981F3CBF8}"/>
              </a:ext>
            </a:extLst>
          </p:cNvPr>
          <p:cNvSpPr>
            <a:spLocks noGrp="1"/>
          </p:cNvSpPr>
          <p:nvPr>
            <p:ph type="title"/>
          </p:nvPr>
        </p:nvSpPr>
        <p:spPr>
          <a:xfrm>
            <a:off x="838200" y="365125"/>
            <a:ext cx="10515600" cy="401493"/>
          </a:xfrm>
        </p:spPr>
        <p:txBody>
          <a:bodyPr>
            <a:normAutofit/>
          </a:bodyPr>
          <a:lstStyle/>
          <a:p>
            <a:r>
              <a:rPr lang="en-US" sz="1800" dirty="0">
                <a:latin typeface="+mn-lt"/>
              </a:rPr>
              <a:t>Typology of social network interventions [3]</a:t>
            </a:r>
          </a:p>
        </p:txBody>
      </p:sp>
      <p:graphicFrame>
        <p:nvGraphicFramePr>
          <p:cNvPr id="4" name="Table 4">
            <a:extLst>
              <a:ext uri="{FF2B5EF4-FFF2-40B4-BE49-F238E27FC236}">
                <a16:creationId xmlns:a16="http://schemas.microsoft.com/office/drawing/2014/main" id="{4875D044-47A4-41FB-9D6F-5D5A32A5108D}"/>
              </a:ext>
            </a:extLst>
          </p:cNvPr>
          <p:cNvGraphicFramePr>
            <a:graphicFrameLocks noGrp="1"/>
          </p:cNvGraphicFramePr>
          <p:nvPr>
            <p:extLst>
              <p:ext uri="{D42A27DB-BD31-4B8C-83A1-F6EECF244321}">
                <p14:modId xmlns:p14="http://schemas.microsoft.com/office/powerpoint/2010/main" val="3158315801"/>
              </p:ext>
            </p:extLst>
          </p:nvPr>
        </p:nvGraphicFramePr>
        <p:xfrm>
          <a:off x="951346" y="831272"/>
          <a:ext cx="10132290" cy="5400040"/>
        </p:xfrm>
        <a:graphic>
          <a:graphicData uri="http://schemas.openxmlformats.org/drawingml/2006/table">
            <a:tbl>
              <a:tblPr firstRow="1" bandRow="1">
                <a:tableStyleId>{5C22544A-7EE6-4342-B048-85BDC9FD1C3A}</a:tableStyleId>
              </a:tblPr>
              <a:tblGrid>
                <a:gridCol w="4221018">
                  <a:extLst>
                    <a:ext uri="{9D8B030D-6E8A-4147-A177-3AD203B41FA5}">
                      <a16:colId xmlns:a16="http://schemas.microsoft.com/office/drawing/2014/main" val="2037032713"/>
                    </a:ext>
                  </a:extLst>
                </a:gridCol>
                <a:gridCol w="5911272">
                  <a:extLst>
                    <a:ext uri="{9D8B030D-6E8A-4147-A177-3AD203B41FA5}">
                      <a16:colId xmlns:a16="http://schemas.microsoft.com/office/drawing/2014/main" val="3560641043"/>
                    </a:ext>
                  </a:extLst>
                </a:gridCol>
              </a:tblGrid>
              <a:tr h="370840">
                <a:tc>
                  <a:txBody>
                    <a:bodyPr/>
                    <a:lstStyle/>
                    <a:p>
                      <a:r>
                        <a:rPr lang="en-US" dirty="0"/>
                        <a:t>Intervention type</a:t>
                      </a:r>
                    </a:p>
                  </a:txBody>
                  <a:tcPr/>
                </a:tc>
                <a:tc>
                  <a:txBody>
                    <a:bodyPr/>
                    <a:lstStyle/>
                    <a:p>
                      <a:r>
                        <a:rPr lang="en-US" dirty="0"/>
                        <a:t>Examples of intervention activities</a:t>
                      </a:r>
                    </a:p>
                  </a:txBody>
                  <a:tcPr/>
                </a:tc>
                <a:extLst>
                  <a:ext uri="{0D108BD9-81ED-4DB2-BD59-A6C34878D82A}">
                    <a16:rowId xmlns:a16="http://schemas.microsoft.com/office/drawing/2014/main" val="160301681"/>
                  </a:ext>
                </a:extLst>
              </a:tr>
              <a:tr h="370840">
                <a:tc>
                  <a:txBody>
                    <a:bodyPr/>
                    <a:lstStyle/>
                    <a:p>
                      <a:r>
                        <a:rPr lang="en-US" dirty="0"/>
                        <a:t>Enhancing existing network linkages</a:t>
                      </a:r>
                    </a:p>
                  </a:txBody>
                  <a:tcPr/>
                </a:tc>
                <a:tc>
                  <a:txBody>
                    <a:bodyPr/>
                    <a:lstStyle/>
                    <a:p>
                      <a:r>
                        <a:rPr lang="en-US" dirty="0"/>
                        <a:t>Training of network members in skills for providing support </a:t>
                      </a:r>
                    </a:p>
                    <a:p>
                      <a:r>
                        <a:rPr lang="en-US" dirty="0"/>
                        <a:t>Training of focal individual in mobilizing and maintaining social networks </a:t>
                      </a:r>
                    </a:p>
                    <a:p>
                      <a:r>
                        <a:rPr lang="en-US" dirty="0"/>
                        <a:t>Systems approach (for example, marital counseling or family therapy)</a:t>
                      </a:r>
                    </a:p>
                  </a:txBody>
                  <a:tcPr/>
                </a:tc>
                <a:extLst>
                  <a:ext uri="{0D108BD9-81ED-4DB2-BD59-A6C34878D82A}">
                    <a16:rowId xmlns:a16="http://schemas.microsoft.com/office/drawing/2014/main" val="1071588271"/>
                  </a:ext>
                </a:extLst>
              </a:tr>
              <a:tr h="370840">
                <a:tc>
                  <a:txBody>
                    <a:bodyPr/>
                    <a:lstStyle/>
                    <a:p>
                      <a:r>
                        <a:rPr lang="en-US" dirty="0"/>
                        <a:t>Developing new social network linkages</a:t>
                      </a:r>
                    </a:p>
                  </a:txBody>
                  <a:tcPr/>
                </a:tc>
                <a:tc>
                  <a:txBody>
                    <a:bodyPr/>
                    <a:lstStyle/>
                    <a:p>
                      <a:r>
                        <a:rPr lang="en-US" dirty="0"/>
                        <a:t>Creating linkages to mentors </a:t>
                      </a:r>
                    </a:p>
                    <a:p>
                      <a:r>
                        <a:rPr lang="en-US" dirty="0"/>
                        <a:t>Developing buddy systems </a:t>
                      </a:r>
                    </a:p>
                    <a:p>
                      <a:r>
                        <a:rPr lang="en-US" dirty="0"/>
                        <a:t>Facilitating self-help groups</a:t>
                      </a:r>
                    </a:p>
                  </a:txBody>
                  <a:tcPr/>
                </a:tc>
                <a:extLst>
                  <a:ext uri="{0D108BD9-81ED-4DB2-BD59-A6C34878D82A}">
                    <a16:rowId xmlns:a16="http://schemas.microsoft.com/office/drawing/2014/main" val="391929084"/>
                  </a:ext>
                </a:extLst>
              </a:tr>
              <a:tr h="370840">
                <a:tc>
                  <a:txBody>
                    <a:bodyPr/>
                    <a:lstStyle/>
                    <a:p>
                      <a:r>
                        <a:rPr lang="en-US" dirty="0"/>
                        <a:t>Enhancing networks through the use of indigenous natural helpers and community health workers (CHWs)</a:t>
                      </a:r>
                    </a:p>
                  </a:txBody>
                  <a:tcPr/>
                </a:tc>
                <a:tc>
                  <a:txBody>
                    <a:bodyPr/>
                    <a:lstStyle/>
                    <a:p>
                      <a:r>
                        <a:rPr lang="en-US" dirty="0"/>
                        <a:t>Identification of natural helpers or CHWs </a:t>
                      </a:r>
                    </a:p>
                    <a:p>
                      <a:r>
                        <a:rPr lang="en-US" dirty="0"/>
                        <a:t>Analysis of natural helpers’ existing social networks </a:t>
                      </a:r>
                    </a:p>
                    <a:p>
                      <a:r>
                        <a:rPr lang="en-US" dirty="0"/>
                        <a:t>Training in health topics and community problem-solving strategies</a:t>
                      </a:r>
                    </a:p>
                  </a:txBody>
                  <a:tcPr/>
                </a:tc>
                <a:extLst>
                  <a:ext uri="{0D108BD9-81ED-4DB2-BD59-A6C34878D82A}">
                    <a16:rowId xmlns:a16="http://schemas.microsoft.com/office/drawing/2014/main" val="1472187511"/>
                  </a:ext>
                </a:extLst>
              </a:tr>
              <a:tr h="370840">
                <a:tc>
                  <a:txBody>
                    <a:bodyPr/>
                    <a:lstStyle/>
                    <a:p>
                      <a:r>
                        <a:rPr lang="en-US" dirty="0"/>
                        <a:t>Enhancing networks through community capacity building and problem solving</a:t>
                      </a:r>
                    </a:p>
                  </a:txBody>
                  <a:tcPr/>
                </a:tc>
                <a:tc>
                  <a:txBody>
                    <a:bodyPr/>
                    <a:lstStyle/>
                    <a:p>
                      <a:r>
                        <a:rPr lang="en-US" dirty="0"/>
                        <a:t>Identification of overlapping networks within the community </a:t>
                      </a:r>
                    </a:p>
                    <a:p>
                      <a:r>
                        <a:rPr lang="en-US" dirty="0"/>
                        <a:t>Examination of social network characteristics of members of the selected need or target area </a:t>
                      </a:r>
                    </a:p>
                    <a:p>
                      <a:r>
                        <a:rPr lang="en-US" dirty="0"/>
                        <a:t>Facilitation of ongoing community problem identification and problem solving</a:t>
                      </a:r>
                    </a:p>
                  </a:txBody>
                  <a:tcPr/>
                </a:tc>
                <a:extLst>
                  <a:ext uri="{0D108BD9-81ED-4DB2-BD59-A6C34878D82A}">
                    <a16:rowId xmlns:a16="http://schemas.microsoft.com/office/drawing/2014/main" val="725313397"/>
                  </a:ext>
                </a:extLst>
              </a:tr>
            </a:tbl>
          </a:graphicData>
        </a:graphic>
      </p:graphicFrame>
    </p:spTree>
    <p:extLst>
      <p:ext uri="{BB962C8B-B14F-4D97-AF65-F5344CB8AC3E}">
        <p14:creationId xmlns:p14="http://schemas.microsoft.com/office/powerpoint/2010/main" val="177249330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A902AB-4F13-4B16-8AAE-2E906330D80B}"/>
              </a:ext>
            </a:extLst>
          </p:cNvPr>
          <p:cNvSpPr>
            <a:spLocks noGrp="1"/>
          </p:cNvSpPr>
          <p:nvPr>
            <p:ph idx="1"/>
          </p:nvPr>
        </p:nvSpPr>
        <p:spPr>
          <a:xfrm>
            <a:off x="838200" y="701964"/>
            <a:ext cx="10515600" cy="5652654"/>
          </a:xfrm>
        </p:spPr>
        <p:txBody>
          <a:bodyPr>
            <a:normAutofit fontScale="92500" lnSpcReduction="10000"/>
          </a:bodyPr>
          <a:lstStyle/>
          <a:p>
            <a:r>
              <a:rPr lang="en-US" dirty="0"/>
              <a:t>The health professional’s ability to apply theories of health behavior is one of the most critical skills needed in designing programs to address contemporary public health problems, virtually all of which address important underlying behavioral risk and protective factors [4]. </a:t>
            </a:r>
          </a:p>
          <a:p>
            <a:endParaRPr lang="en-US" sz="1600" dirty="0"/>
          </a:p>
          <a:p>
            <a:r>
              <a:rPr lang="en-US" dirty="0"/>
              <a:t>The main purpose of the PRECEDE-PROCEED Model is not to predict or explain the relationship among factors thought to be associated with an outcome of interest [3, 5].</a:t>
            </a:r>
          </a:p>
          <a:p>
            <a:endParaRPr lang="en-US" sz="1600" dirty="0"/>
          </a:p>
          <a:p>
            <a:r>
              <a:rPr lang="en-US" dirty="0"/>
              <a:t>PRECEDE-PROCEED is an logic model, in that it links the causal assessment and the intervention planning and evaluation into one overarching planning framework [3, 5].</a:t>
            </a:r>
          </a:p>
          <a:p>
            <a:endParaRPr lang="en-US" sz="1700" dirty="0"/>
          </a:p>
          <a:p>
            <a:r>
              <a:rPr lang="en-US" dirty="0"/>
              <a:t>PRECEDE is based on the premise that, just as medical diagnosis precedes a treatment plan, so should educational diagnosis precede an intervention plan [3, 5].</a:t>
            </a:r>
          </a:p>
        </p:txBody>
      </p:sp>
    </p:spTree>
    <p:extLst>
      <p:ext uri="{BB962C8B-B14F-4D97-AF65-F5344CB8AC3E}">
        <p14:creationId xmlns:p14="http://schemas.microsoft.com/office/powerpoint/2010/main" val="140656390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4EF259-F7C6-4A28-A09B-E96223E04659}"/>
              </a:ext>
            </a:extLst>
          </p:cNvPr>
          <p:cNvSpPr>
            <a:spLocks noGrp="1"/>
          </p:cNvSpPr>
          <p:nvPr>
            <p:ph idx="1"/>
          </p:nvPr>
        </p:nvSpPr>
        <p:spPr>
          <a:xfrm>
            <a:off x="838200" y="508000"/>
            <a:ext cx="10515600" cy="5668963"/>
          </a:xfrm>
        </p:spPr>
        <p:txBody>
          <a:bodyPr>
            <a:normAutofit lnSpcReduction="10000"/>
          </a:bodyPr>
          <a:lstStyle/>
          <a:p>
            <a:pPr marL="0" indent="0">
              <a:buNone/>
            </a:pPr>
            <a:r>
              <a:rPr lang="en-US" b="1" i="1" dirty="0"/>
              <a:t>Phase 1: Social assessment, participatory planning, and situation analysis</a:t>
            </a:r>
          </a:p>
          <a:p>
            <a:pPr marL="0" indent="0">
              <a:buNone/>
            </a:pPr>
            <a:r>
              <a:rPr lang="en-US" dirty="0"/>
              <a:t>At this phase in the program planning process, community organizing theories and principles are relevant.</a:t>
            </a:r>
          </a:p>
          <a:p>
            <a:pPr marL="0" indent="0">
              <a:buNone/>
            </a:pPr>
            <a:endParaRPr lang="en-US" dirty="0"/>
          </a:p>
          <a:p>
            <a:pPr marL="0" indent="0">
              <a:buNone/>
            </a:pPr>
            <a:r>
              <a:rPr lang="en-US" b="1" i="1" dirty="0"/>
              <a:t>Phase 2: Epidemiological, behavioral, and environmental assessments</a:t>
            </a:r>
          </a:p>
          <a:p>
            <a:pPr marL="0" indent="0">
              <a:buNone/>
            </a:pPr>
            <a:r>
              <a:rPr lang="en-US" dirty="0"/>
              <a:t>This phase of the needs assessment identifies the health priorities and their behavioral and environmental determinants.</a:t>
            </a:r>
          </a:p>
          <a:p>
            <a:r>
              <a:rPr lang="en-US" b="1" i="1" dirty="0"/>
              <a:t>Epidemiological assessment</a:t>
            </a:r>
          </a:p>
          <a:p>
            <a:pPr marL="514350" indent="-514350">
              <a:buAutoNum type="arabicParenBoth"/>
            </a:pPr>
            <a:r>
              <a:rPr lang="en-US" dirty="0"/>
              <a:t>identifies the health problems</a:t>
            </a:r>
          </a:p>
          <a:p>
            <a:pPr marL="514350" indent="-514350">
              <a:buAutoNum type="arabicParenBoth"/>
            </a:pPr>
            <a:r>
              <a:rPr lang="en-US" dirty="0"/>
              <a:t>uncovers the behavioral and environmental factors</a:t>
            </a:r>
          </a:p>
          <a:p>
            <a:pPr marL="514350" indent="-514350">
              <a:buAutoNum type="arabicParenBoth"/>
            </a:pPr>
            <a:r>
              <a:rPr lang="en-US" dirty="0"/>
              <a:t>translates those priorities into measurable objectives for the program being developed.</a:t>
            </a:r>
          </a:p>
        </p:txBody>
      </p:sp>
    </p:spTree>
    <p:extLst>
      <p:ext uri="{BB962C8B-B14F-4D97-AF65-F5344CB8AC3E}">
        <p14:creationId xmlns:p14="http://schemas.microsoft.com/office/powerpoint/2010/main" val="133641751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24B93E-CEA3-4834-A2F2-7EC15AD6B292}"/>
              </a:ext>
            </a:extLst>
          </p:cNvPr>
          <p:cNvSpPr>
            <a:spLocks noGrp="1"/>
          </p:cNvSpPr>
          <p:nvPr>
            <p:ph idx="1"/>
          </p:nvPr>
        </p:nvSpPr>
        <p:spPr>
          <a:xfrm>
            <a:off x="838200" y="618836"/>
            <a:ext cx="10515600" cy="5558127"/>
          </a:xfrm>
        </p:spPr>
        <p:txBody>
          <a:bodyPr/>
          <a:lstStyle/>
          <a:p>
            <a:r>
              <a:rPr lang="en-US" b="1" i="1" dirty="0"/>
              <a:t>Behavioral determinants</a:t>
            </a:r>
          </a:p>
          <a:p>
            <a:r>
              <a:rPr lang="en-US" b="1" i="1" dirty="0"/>
              <a:t>Environmental determinants</a:t>
            </a:r>
          </a:p>
          <a:p>
            <a:pPr>
              <a:buFontTx/>
              <a:buChar char="-"/>
            </a:pPr>
            <a:r>
              <a:rPr lang="en-US" dirty="0"/>
              <a:t>are those social and physical factors external to the individual, often beyond his or her personal control, that can be modified to support the behavior or influence the health outcome.</a:t>
            </a:r>
          </a:p>
          <a:p>
            <a:pPr>
              <a:buFontTx/>
              <a:buChar char="-"/>
            </a:pPr>
            <a:endParaRPr lang="en-US" dirty="0"/>
          </a:p>
          <a:p>
            <a:pPr marL="0" indent="0">
              <a:buNone/>
            </a:pPr>
            <a:r>
              <a:rPr lang="en-US" b="1" i="1" dirty="0"/>
              <a:t>Phase 3: Educational and ecological assessment</a:t>
            </a:r>
          </a:p>
          <a:p>
            <a:pPr marL="0" indent="0">
              <a:buNone/>
            </a:pPr>
            <a:r>
              <a:rPr lang="en-US" dirty="0"/>
              <a:t>- after selecting the relevant behavioral and environmental factors for intervention, the framework directs planners to identify the antecedent and reinforcing factors that should be in place to initiate and sustain the change process.</a:t>
            </a:r>
          </a:p>
        </p:txBody>
      </p:sp>
    </p:spTree>
    <p:extLst>
      <p:ext uri="{BB962C8B-B14F-4D97-AF65-F5344CB8AC3E}">
        <p14:creationId xmlns:p14="http://schemas.microsoft.com/office/powerpoint/2010/main" val="130760495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623966-D58F-4CB8-A1BC-65BD18E43B59}"/>
              </a:ext>
            </a:extLst>
          </p:cNvPr>
          <p:cNvSpPr>
            <a:spLocks noGrp="1"/>
          </p:cNvSpPr>
          <p:nvPr>
            <p:ph idx="1"/>
          </p:nvPr>
        </p:nvSpPr>
        <p:spPr>
          <a:xfrm>
            <a:off x="838200" y="637309"/>
            <a:ext cx="10515600" cy="5539654"/>
          </a:xfrm>
        </p:spPr>
        <p:txBody>
          <a:bodyPr>
            <a:normAutofit/>
          </a:bodyPr>
          <a:lstStyle/>
          <a:p>
            <a:pPr marL="0" indent="0">
              <a:buNone/>
            </a:pPr>
            <a:r>
              <a:rPr lang="en-US" dirty="0"/>
              <a:t>Factors are classified as:</a:t>
            </a:r>
          </a:p>
          <a:p>
            <a:r>
              <a:rPr lang="en-US" i="1" dirty="0"/>
              <a:t>Predisposing factors </a:t>
            </a:r>
            <a:r>
              <a:rPr lang="en-US" dirty="0"/>
              <a:t>are antecedents to behavior that provide the rationale or motivation for the behavior -  they include individuals’ knowledge, attitudes, beliefs, personal preferences, existing skills, and self-efficacy beliefs.</a:t>
            </a:r>
          </a:p>
          <a:p>
            <a:pPr marL="0" indent="0">
              <a:buNone/>
            </a:pPr>
            <a:endParaRPr lang="en-US" sz="1600" dirty="0"/>
          </a:p>
          <a:p>
            <a:r>
              <a:rPr lang="en-US" i="1" dirty="0"/>
              <a:t>Reinforcing factors </a:t>
            </a:r>
            <a:r>
              <a:rPr lang="en-US" dirty="0"/>
              <a:t>are those factors following a behavior that provide continuing reward or incentive for the persistence or repetition of the behavior.</a:t>
            </a:r>
          </a:p>
          <a:p>
            <a:pPr marL="0" indent="0">
              <a:buNone/>
            </a:pPr>
            <a:endParaRPr lang="en-US" sz="1600" dirty="0"/>
          </a:p>
          <a:p>
            <a:r>
              <a:rPr lang="en-US" i="1" dirty="0"/>
              <a:t>Enabling factors </a:t>
            </a:r>
            <a:r>
              <a:rPr lang="en-US" dirty="0"/>
              <a:t>are antecedents to behavioral or environmental change that allow a motivation or environmental policy to be realized.</a:t>
            </a:r>
          </a:p>
        </p:txBody>
      </p:sp>
    </p:spTree>
    <p:extLst>
      <p:ext uri="{BB962C8B-B14F-4D97-AF65-F5344CB8AC3E}">
        <p14:creationId xmlns:p14="http://schemas.microsoft.com/office/powerpoint/2010/main" val="411776262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81B17D-6329-46BD-A230-D4D29A6B576E}"/>
              </a:ext>
            </a:extLst>
          </p:cNvPr>
          <p:cNvSpPr>
            <a:spLocks noGrp="1"/>
          </p:cNvSpPr>
          <p:nvPr>
            <p:ph idx="1"/>
          </p:nvPr>
        </p:nvSpPr>
        <p:spPr>
          <a:xfrm>
            <a:off x="838200" y="544945"/>
            <a:ext cx="10515600" cy="5632018"/>
          </a:xfrm>
        </p:spPr>
        <p:txBody>
          <a:bodyPr/>
          <a:lstStyle/>
          <a:p>
            <a:pPr marL="0" indent="0">
              <a:buNone/>
            </a:pPr>
            <a:r>
              <a:rPr lang="en-US" b="1" i="1" dirty="0"/>
              <a:t>Phase 4: Administrative and policy assessment and intervention alignment</a:t>
            </a:r>
          </a:p>
          <a:p>
            <a:r>
              <a:rPr lang="en-US" dirty="0"/>
              <a:t>The planner selects and aligns the program’s components (that is, interventions) with the priority determinants of change previously identified. </a:t>
            </a:r>
          </a:p>
          <a:p>
            <a:r>
              <a:rPr lang="en-US" dirty="0"/>
              <a:t>Its purpose is to identify resources, organizational barriers and facilitators, and policies that are needed for program implementation and sustainability.</a:t>
            </a:r>
          </a:p>
          <a:p>
            <a:r>
              <a:rPr lang="en-US" i="1" dirty="0"/>
              <a:t>First</a:t>
            </a:r>
            <a:r>
              <a:rPr lang="en-US" dirty="0"/>
              <a:t>, at the macro level, the organizational and environmental systems that can affect the desired outcomes should be  considered.</a:t>
            </a:r>
          </a:p>
          <a:p>
            <a:r>
              <a:rPr lang="en-US" i="1" dirty="0"/>
              <a:t>Second</a:t>
            </a:r>
            <a:r>
              <a:rPr lang="en-US" dirty="0"/>
              <a:t>, at the micro level, the focus is on individual, peer, family, and others who can influence the intended audience’s health behaviors more directly. </a:t>
            </a:r>
          </a:p>
        </p:txBody>
      </p:sp>
    </p:spTree>
    <p:extLst>
      <p:ext uri="{BB962C8B-B14F-4D97-AF65-F5344CB8AC3E}">
        <p14:creationId xmlns:p14="http://schemas.microsoft.com/office/powerpoint/2010/main" val="56862542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48651B-85B8-468D-8F10-C13B4191B63D}"/>
              </a:ext>
            </a:extLst>
          </p:cNvPr>
          <p:cNvSpPr>
            <a:spLocks noGrp="1"/>
          </p:cNvSpPr>
          <p:nvPr>
            <p:ph idx="1"/>
          </p:nvPr>
        </p:nvSpPr>
        <p:spPr>
          <a:xfrm>
            <a:off x="838200" y="628073"/>
            <a:ext cx="10515600" cy="5548890"/>
          </a:xfrm>
        </p:spPr>
        <p:txBody>
          <a:bodyPr>
            <a:normAutofit lnSpcReduction="10000"/>
          </a:bodyPr>
          <a:lstStyle/>
          <a:p>
            <a:r>
              <a:rPr lang="en-US" dirty="0"/>
              <a:t>Building a comprehensive program requires </a:t>
            </a:r>
          </a:p>
          <a:p>
            <a:endParaRPr lang="en-US" dirty="0"/>
          </a:p>
          <a:p>
            <a:pPr marL="514350" indent="-514350">
              <a:buAutoNum type="arabicParenBoth"/>
            </a:pPr>
            <a:r>
              <a:rPr lang="en-US" dirty="0"/>
              <a:t>matching the ecological levels to broad program components; </a:t>
            </a:r>
          </a:p>
          <a:p>
            <a:pPr marL="0" indent="0">
              <a:buNone/>
            </a:pPr>
            <a:endParaRPr lang="en-US" dirty="0"/>
          </a:p>
          <a:p>
            <a:pPr marL="0" indent="0">
              <a:buNone/>
            </a:pPr>
            <a:r>
              <a:rPr lang="en-US" dirty="0"/>
              <a:t>(2) mapping specific interventions based on theory and prior research and practice to specific predisposing, enabling, and reinforcing factors</a:t>
            </a:r>
          </a:p>
          <a:p>
            <a:pPr marL="0" indent="0">
              <a:buNone/>
            </a:pPr>
            <a:endParaRPr lang="en-US" dirty="0"/>
          </a:p>
          <a:p>
            <a:pPr marL="0" indent="0">
              <a:buNone/>
            </a:pPr>
            <a:r>
              <a:rPr lang="en-US" dirty="0"/>
              <a:t>(3) pooling prior interventions and community preferred interventions that might have less evidence to support them, and if necessary</a:t>
            </a:r>
          </a:p>
          <a:p>
            <a:pPr marL="0" indent="0">
              <a:buNone/>
            </a:pPr>
            <a:endParaRPr lang="en-US" dirty="0"/>
          </a:p>
          <a:p>
            <a:pPr marL="0" indent="0">
              <a:buNone/>
            </a:pPr>
            <a:r>
              <a:rPr lang="en-US" dirty="0"/>
              <a:t>(4) patching those interventions to fill gaps in the evidence-based best practices.</a:t>
            </a:r>
          </a:p>
        </p:txBody>
      </p:sp>
    </p:spTree>
    <p:extLst>
      <p:ext uri="{BB962C8B-B14F-4D97-AF65-F5344CB8AC3E}">
        <p14:creationId xmlns:p14="http://schemas.microsoft.com/office/powerpoint/2010/main" val="1459321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ABF5E4-895A-4971-8F7B-F274CDF2481F}"/>
              </a:ext>
            </a:extLst>
          </p:cNvPr>
          <p:cNvSpPr>
            <a:spLocks noGrp="1"/>
          </p:cNvSpPr>
          <p:nvPr>
            <p:ph idx="1"/>
          </p:nvPr>
        </p:nvSpPr>
        <p:spPr>
          <a:xfrm>
            <a:off x="838200" y="692727"/>
            <a:ext cx="10515600" cy="5484236"/>
          </a:xfrm>
        </p:spPr>
        <p:txBody>
          <a:bodyPr/>
          <a:lstStyle/>
          <a:p>
            <a:pPr marL="0" indent="0">
              <a:buNone/>
            </a:pPr>
            <a:r>
              <a:rPr lang="en-US" b="1" i="1" dirty="0"/>
              <a:t>Phases 5–8: Implementation and evaluation</a:t>
            </a:r>
          </a:p>
          <a:p>
            <a:pPr marL="0" indent="0">
              <a:buNone/>
            </a:pPr>
            <a:r>
              <a:rPr lang="en-US" dirty="0"/>
              <a:t>Process evaluation determines the extent to which the program was implemented according to protocol. </a:t>
            </a:r>
          </a:p>
          <a:p>
            <a:pPr marL="0" indent="0">
              <a:buNone/>
            </a:pPr>
            <a:r>
              <a:rPr lang="en-US" dirty="0"/>
              <a:t>Impact evaluation assesses change in predisposing, reinforcing, and enabling factors, as well as in the behavioral and environmental factors. </a:t>
            </a:r>
          </a:p>
          <a:p>
            <a:pPr marL="0" indent="0">
              <a:buNone/>
            </a:pPr>
            <a:r>
              <a:rPr lang="en-US" dirty="0"/>
              <a:t>Outcome evaluation determines the effect of the program on health and quality-of-life indicators. </a:t>
            </a:r>
          </a:p>
          <a:p>
            <a:pPr marL="0" indent="0">
              <a:buNone/>
            </a:pPr>
            <a:r>
              <a:rPr lang="en-US" dirty="0"/>
              <a:t>Generally, the measurable objectives that are written at each step of the PRECEDE-PROCEED planning model serve as milestones against which accomplishments are evaluated. </a:t>
            </a:r>
          </a:p>
        </p:txBody>
      </p:sp>
    </p:spTree>
    <p:extLst>
      <p:ext uri="{BB962C8B-B14F-4D97-AF65-F5344CB8AC3E}">
        <p14:creationId xmlns:p14="http://schemas.microsoft.com/office/powerpoint/2010/main" val="367650556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0DD34-5F66-4DBE-B117-A5BA42D1FC60}"/>
              </a:ext>
            </a:extLst>
          </p:cNvPr>
          <p:cNvSpPr>
            <a:spLocks noGrp="1"/>
          </p:cNvSpPr>
          <p:nvPr>
            <p:ph type="title"/>
          </p:nvPr>
        </p:nvSpPr>
        <p:spPr>
          <a:xfrm>
            <a:off x="838200" y="365125"/>
            <a:ext cx="10515600" cy="807893"/>
          </a:xfrm>
        </p:spPr>
        <p:txBody>
          <a:bodyPr>
            <a:normAutofit/>
          </a:bodyPr>
          <a:lstStyle/>
          <a:p>
            <a:r>
              <a:rPr lang="en-US" sz="3600" b="1" dirty="0"/>
              <a:t>References</a:t>
            </a:r>
          </a:p>
        </p:txBody>
      </p:sp>
      <p:sp>
        <p:nvSpPr>
          <p:cNvPr id="3" name="Content Placeholder 2">
            <a:extLst>
              <a:ext uri="{FF2B5EF4-FFF2-40B4-BE49-F238E27FC236}">
                <a16:creationId xmlns:a16="http://schemas.microsoft.com/office/drawing/2014/main" id="{2731364B-2358-4166-BE8D-B54B886D52C7}"/>
              </a:ext>
            </a:extLst>
          </p:cNvPr>
          <p:cNvSpPr>
            <a:spLocks noGrp="1"/>
          </p:cNvSpPr>
          <p:nvPr>
            <p:ph idx="1"/>
          </p:nvPr>
        </p:nvSpPr>
        <p:spPr>
          <a:xfrm>
            <a:off x="838200" y="1173018"/>
            <a:ext cx="10515600" cy="5003945"/>
          </a:xfrm>
        </p:spPr>
        <p:txBody>
          <a:bodyPr>
            <a:noAutofit/>
          </a:bodyPr>
          <a:lstStyle/>
          <a:p>
            <a:pPr marL="0" indent="0">
              <a:buNone/>
            </a:pPr>
            <a:r>
              <a:rPr lang="en-US" sz="2600" dirty="0"/>
              <a:t>1. Green, L. W., &amp; </a:t>
            </a:r>
            <a:r>
              <a:rPr lang="en-US" sz="2600" dirty="0" err="1"/>
              <a:t>Kreuter</a:t>
            </a:r>
            <a:r>
              <a:rPr lang="en-US" sz="2600" dirty="0"/>
              <a:t>, M. W. (2005). </a:t>
            </a:r>
            <a:r>
              <a:rPr lang="en-US" sz="2600" i="1" dirty="0"/>
              <a:t>Health Promotion Planning: An Educational and Ecological Approach</a:t>
            </a:r>
            <a:r>
              <a:rPr lang="en-US" sz="2600" dirty="0"/>
              <a:t>. (4th ed.) New York: McGraw-Hill.</a:t>
            </a:r>
          </a:p>
          <a:p>
            <a:pPr marL="0" indent="0">
              <a:buNone/>
            </a:pPr>
            <a:r>
              <a:rPr lang="en-US" sz="2600" dirty="0"/>
              <a:t>2. Bartholomew, L. K., Parcel, G. S., </a:t>
            </a:r>
            <a:r>
              <a:rPr lang="en-US" sz="2600" dirty="0" err="1"/>
              <a:t>Kok</a:t>
            </a:r>
            <a:r>
              <a:rPr lang="en-US" sz="2600" dirty="0"/>
              <a:t>, G., &amp; Gottlieb, N. H. (2006). </a:t>
            </a:r>
            <a:r>
              <a:rPr lang="en-US" sz="2600" i="1" dirty="0"/>
              <a:t>Planning Health Promotion Programs: An Intervention Mapping Approach</a:t>
            </a:r>
            <a:r>
              <a:rPr lang="en-US" sz="2600" dirty="0"/>
              <a:t>. San Francisco: Jossey-Bass.</a:t>
            </a:r>
          </a:p>
          <a:p>
            <a:pPr marL="0" indent="0">
              <a:buNone/>
            </a:pPr>
            <a:r>
              <a:rPr lang="en-US" sz="2600" dirty="0"/>
              <a:t>3. </a:t>
            </a:r>
            <a:r>
              <a:rPr lang="en-US" sz="2600" b="0" i="0" dirty="0">
                <a:solidFill>
                  <a:srgbClr val="222222"/>
                </a:solidFill>
                <a:effectLst/>
              </a:rPr>
              <a:t>Glanz, K., Rimer, B. K., &amp; Viswanath, K. (2008). </a:t>
            </a:r>
            <a:r>
              <a:rPr lang="en-US" sz="2600" b="0" i="1" dirty="0">
                <a:solidFill>
                  <a:srgbClr val="222222"/>
                </a:solidFill>
                <a:effectLst/>
              </a:rPr>
              <a:t>Theory, research, and practice in health behavior and health education</a:t>
            </a:r>
            <a:r>
              <a:rPr lang="en-US" sz="2600" b="0" i="0" dirty="0">
                <a:solidFill>
                  <a:srgbClr val="222222"/>
                </a:solidFill>
                <a:effectLst/>
              </a:rPr>
              <a:t>. S.F., U.S.A.: </a:t>
            </a:r>
            <a:r>
              <a:rPr lang="en-US" sz="2600" dirty="0"/>
              <a:t>John Wiley &amp; Sons, Inc.</a:t>
            </a:r>
          </a:p>
          <a:p>
            <a:pPr marL="0" indent="0">
              <a:buNone/>
            </a:pPr>
            <a:r>
              <a:rPr lang="en-US" sz="2600" dirty="0"/>
              <a:t>4. </a:t>
            </a:r>
            <a:r>
              <a:rPr lang="en-US" sz="2600" dirty="0" err="1"/>
              <a:t>Minkler</a:t>
            </a:r>
            <a:r>
              <a:rPr lang="en-US" sz="2600" dirty="0"/>
              <a:t>, M. (ed.) (2004). </a:t>
            </a:r>
            <a:r>
              <a:rPr lang="en-US" sz="2600" i="1" dirty="0"/>
              <a:t>Community Organizing and Community Building for Health</a:t>
            </a:r>
            <a:r>
              <a:rPr lang="en-US" sz="2600" dirty="0"/>
              <a:t>. New Brunswick, N.J.: Rutgers University Press.</a:t>
            </a:r>
          </a:p>
          <a:p>
            <a:pPr marL="0" indent="0">
              <a:buNone/>
            </a:pPr>
            <a:r>
              <a:rPr lang="en-US" sz="2600" dirty="0"/>
              <a:t>5. </a:t>
            </a:r>
            <a:r>
              <a:rPr lang="en-US" sz="2600" b="0" i="0" dirty="0">
                <a:solidFill>
                  <a:srgbClr val="222222"/>
                </a:solidFill>
                <a:effectLst/>
              </a:rPr>
              <a:t>Chiang, L. C., Huang, J. L., &amp; Lu, C. M. (2003). Educational diagnosis of self-management behaviors of parents with asthmatic children by triangulation based on PRECEDE–PROCEED model in Taiwan. </a:t>
            </a:r>
            <a:r>
              <a:rPr lang="en-US" sz="2600" b="0" i="1" dirty="0">
                <a:solidFill>
                  <a:srgbClr val="222222"/>
                </a:solidFill>
                <a:effectLst/>
              </a:rPr>
              <a:t>Patient Education and Counseling</a:t>
            </a:r>
            <a:r>
              <a:rPr lang="en-US" sz="2600" b="0" i="0" dirty="0">
                <a:solidFill>
                  <a:srgbClr val="222222"/>
                </a:solidFill>
                <a:effectLst/>
              </a:rPr>
              <a:t>, </a:t>
            </a:r>
            <a:r>
              <a:rPr lang="en-US" sz="2600" b="0" i="1" dirty="0">
                <a:solidFill>
                  <a:srgbClr val="222222"/>
                </a:solidFill>
                <a:effectLst/>
              </a:rPr>
              <a:t>49</a:t>
            </a:r>
            <a:r>
              <a:rPr lang="en-US" sz="2600" b="0" i="0" dirty="0">
                <a:solidFill>
                  <a:srgbClr val="222222"/>
                </a:solidFill>
                <a:effectLst/>
              </a:rPr>
              <a:t>(1), 19-25.</a:t>
            </a:r>
            <a:endParaRPr lang="en-US" sz="2600" dirty="0"/>
          </a:p>
        </p:txBody>
      </p:sp>
    </p:spTree>
    <p:extLst>
      <p:ext uri="{BB962C8B-B14F-4D97-AF65-F5344CB8AC3E}">
        <p14:creationId xmlns:p14="http://schemas.microsoft.com/office/powerpoint/2010/main" val="35965546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3166</TotalTime>
  <Words>14469</Words>
  <Application>Microsoft Office PowerPoint</Application>
  <PresentationFormat>Widescreen</PresentationFormat>
  <Paragraphs>1193</Paragraphs>
  <Slides>159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159</vt:i4>
      </vt:variant>
    </vt:vector>
  </HeadingPairs>
  <TitlesOfParts>
    <vt:vector size="166" baseType="lpstr">
      <vt:lpstr>Arial</vt:lpstr>
      <vt:lpstr>Calibri</vt:lpstr>
      <vt:lpstr>Calibri Light</vt:lpstr>
      <vt:lpstr>Palatino Linotype</vt:lpstr>
      <vt:lpstr>Times New Roman</vt:lpstr>
      <vt:lpstr>Wingdings</vt:lpstr>
      <vt:lpstr>Office Theme</vt:lpstr>
      <vt:lpstr>Training of skills in investigating the social support network  Assoc. prof. Ph.D. Marian Mihai University of Oradea</vt:lpstr>
      <vt:lpstr>PowerPoint Presentation</vt:lpstr>
      <vt:lpstr>Course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Course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Course 3</vt:lpstr>
      <vt:lpstr>PowerPoint Presentation</vt:lpstr>
      <vt:lpstr>PowerPoint Presentation</vt:lpstr>
      <vt:lpstr>PowerPoint Presentation</vt:lpstr>
      <vt:lpstr>PowerPoint Presentation</vt:lpstr>
      <vt:lpstr>PowerPoint Presentation</vt:lpstr>
      <vt:lpstr>PowerPoint Presentation</vt:lpstr>
      <vt:lpstr>References</vt:lpstr>
      <vt:lpstr>Course 4</vt:lpstr>
      <vt:lpstr>PowerPoint Presentation</vt:lpstr>
      <vt:lpstr>PowerPoint Presentation</vt:lpstr>
      <vt:lpstr>PowerPoint Presentation</vt:lpstr>
      <vt:lpstr>PowerPoint Presentation</vt:lpstr>
      <vt:lpstr>PowerPoint Presentation</vt:lpstr>
      <vt:lpstr>PowerPoint Presentation</vt:lpstr>
      <vt:lpstr>References</vt:lpstr>
      <vt:lpstr>Course 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Course 6</vt:lpstr>
      <vt:lpstr>PowerPoint Presentation</vt:lpstr>
      <vt:lpstr>NORBECK SOCIAL SUPPORT QUESTIONNAIRE (NSSQ)</vt:lpstr>
      <vt:lpstr>SOCIAL SUPPORT QUESTIONNAIRE (SSQ-D)</vt:lpstr>
      <vt:lpstr>INTERPERSONAL SUPPORT EVALUATION LIST (ISEL-SF)</vt:lpstr>
      <vt:lpstr>PERCEIVED STRESS SCALE (PSS)</vt:lpstr>
      <vt:lpstr>CHILD AND ADOLESCENT SOCIAL SUPPORT SCALE (CASSS)</vt:lpstr>
      <vt:lpstr>THE SOCIAL SKILLS RATING SYSTEM (SSRS)</vt:lpstr>
      <vt:lpstr>SOCIAL SUPPORT SCALE FOR CHILDREN (SSSC)</vt:lpstr>
      <vt:lpstr>MULTIDIMENSIONAL SCALE OF PERCEIVED SOCIAL SUPPORT (MSPSS)</vt:lpstr>
      <vt:lpstr>SOCIAL DISTRESS: NEGATIVE INTERACTION SCALE (SDNIS)</vt:lpstr>
      <vt:lpstr>PERCEIVED STRESS QUESTIONNAIRE (PSQ) </vt:lpstr>
      <vt:lpstr>References</vt:lpstr>
      <vt:lpstr>PowerPoint Presentation</vt:lpstr>
      <vt:lpstr>Course 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PowerPoint Presentation</vt:lpstr>
      <vt:lpstr>PowerPoint Presentation</vt:lpstr>
      <vt:lpstr>Course 8</vt:lpstr>
      <vt:lpstr>PowerPoint Presentation</vt:lpstr>
      <vt:lpstr>PowerPoint Presentation</vt:lpstr>
      <vt:lpstr>PowerPoint Presentation</vt:lpstr>
      <vt:lpstr>PowerPoint Presentation</vt:lpstr>
      <vt:lpstr>PowerPoint Presentation</vt:lpstr>
      <vt:lpstr>PowerPoint Presentation</vt:lpstr>
      <vt:lpstr>The complex interrelationship between health, well-being, and quality of life</vt:lpstr>
      <vt:lpstr>References</vt:lpstr>
      <vt:lpstr>Course 9</vt:lpstr>
      <vt:lpstr>PowerPoint Presentation</vt:lpstr>
      <vt:lpstr>PowerPoint Presentation</vt:lpstr>
      <vt:lpstr>PowerPoint Presentation</vt:lpstr>
      <vt:lpstr>The model of health beliefs [6, 7]</vt:lpstr>
      <vt:lpstr>PowerPoint Presentation</vt:lpstr>
      <vt:lpstr>PowerPoint Presentation</vt:lpstr>
      <vt:lpstr>PowerPoint Presentation</vt:lpstr>
      <vt:lpstr>References</vt:lpstr>
      <vt:lpstr>PowerPoint Presentation</vt:lpstr>
      <vt:lpstr>Course 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PowerPoint Presentation</vt:lpstr>
      <vt:lpstr>Course 11</vt:lpstr>
      <vt:lpstr>PowerPoint Presentation</vt:lpstr>
      <vt:lpstr>PowerPoint Presentation</vt:lpstr>
      <vt:lpstr>PowerPoint Presentation</vt:lpstr>
      <vt:lpstr>PowerPoint Presentation</vt:lpstr>
      <vt:lpstr>PowerPoint Presentation</vt:lpstr>
      <vt:lpstr>PowerPoint Presentation</vt:lpstr>
      <vt:lpstr>References</vt:lpstr>
      <vt:lpstr>Course 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PowerPoint Presentation</vt:lpstr>
      <vt:lpstr>Course 13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PowerPoint Presentation</vt:lpstr>
      <vt:lpstr>Course 14</vt:lpstr>
      <vt:lpstr>PowerPoint Presentation</vt:lpstr>
      <vt:lpstr>PowerPoint Presentation</vt:lpstr>
      <vt:lpstr>PowerPoint Presentation</vt:lpstr>
      <vt:lpstr>Typology of social network interventions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 M</dc:creator>
  <cp:lastModifiedBy>M M</cp:lastModifiedBy>
  <cp:revision>115</cp:revision>
  <dcterms:created xsi:type="dcterms:W3CDTF">2024-02-20T09:21:14Z</dcterms:created>
  <dcterms:modified xsi:type="dcterms:W3CDTF">2024-03-13T12:27:54Z</dcterms:modified>
</cp:coreProperties>
</file>